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3" r:id="rId2"/>
    <p:sldId id="256" r:id="rId3"/>
    <p:sldId id="29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22"/>
    <p:restoredTop sz="94700"/>
  </p:normalViewPr>
  <p:slideViewPr>
    <p:cSldViewPr snapToGrid="0" snapToObjects="1">
      <p:cViewPr>
        <p:scale>
          <a:sx n="94" d="100"/>
          <a:sy n="94" d="100"/>
        </p:scale>
        <p:origin x="-756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A255F0-310F-214A-8172-695266982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238552C-77D1-9F47-9AC2-85E4E9374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8302E8-2062-1843-9CD9-3974F6A3E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5260-DE33-B641-983C-60FB93C6D727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C7C0BF8-B938-2847-BFA9-1AF80C763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19140C-A273-8747-AAF8-8F2FF8C64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32B7-DC6E-A74D-BBC3-1B486FB8B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86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8A1CFF-6699-C540-9B06-B077183A6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8EBC336-B8E7-4541-81E2-E6F31EEDC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7A3996-EA32-FF4B-B450-7C08896C9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5260-DE33-B641-983C-60FB93C6D727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655E18-B2AC-B54A-8890-CD06E9B25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7C9B79-32DA-1E4B-8EF0-71549FF40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32B7-DC6E-A74D-BBC3-1B486FB8B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82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D212883-A50F-814A-BF65-BFE4B82366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169E8EE-5AE4-C442-9E47-B18B3C13DE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2DE71D2-673F-3549-9C26-93310B939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5260-DE33-B641-983C-60FB93C6D727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7A78CFB-98FA-2B41-832E-36670654A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A32D0C8-BED5-1F49-B829-22458BD8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32B7-DC6E-A74D-BBC3-1B486FB8B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27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9DFD54-BDF9-714F-B61A-0409119CC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DEC0ACE-9997-4540-A00D-8F6D151B6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1EBF38-5F6A-6147-BE0C-4861E94A2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5260-DE33-B641-983C-60FB93C6D727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954B89-B79A-3949-9D25-F3B9AB07C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A07F3B-59A3-424D-8E2F-BBB39CB34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32B7-DC6E-A74D-BBC3-1B486FB8B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055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2A869C-8A7F-E649-A18B-25DA9801B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D1C9719-E88F-6B42-BEFD-28C4E3981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806CC10-A109-7D44-A6B5-68B113889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5260-DE33-B641-983C-60FB93C6D727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9BDA93-0C67-1342-88ED-03E09D1C2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79ACE21-EDA7-2E4B-984D-D391740A6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32B7-DC6E-A74D-BBC3-1B486FB8B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0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4F6905-21D0-8F4C-9172-616CA501A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F128D0-2BD6-8146-AF8D-19CE23CCE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7C5020D-CE25-1E47-B0A2-873BD8469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D16C946-C126-2D4C-BF29-D8796BD89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5260-DE33-B641-983C-60FB93C6D727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804315C-DD11-F24D-9C59-CCE48E3D8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45C7780-EE68-A640-A3F9-F3051D228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32B7-DC6E-A74D-BBC3-1B486FB8B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018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DD6429-9EF5-C742-97FC-B2E9E99ED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078BCB7-0F68-214C-AD7E-46B01BF29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2E96AD5-2F79-6A4E-9B99-A453FA598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DE594D8-09A5-FB4E-8A5E-87A2BC6306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2E825F3-FE31-4641-928A-C686A043F4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0942370-5B3A-784C-83CC-C4CCDB78E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5260-DE33-B641-983C-60FB93C6D727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AD76A7B-A1AE-4646-BC0E-83B39EBC9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3FC1DEC-6858-084B-8D96-FC361A26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32B7-DC6E-A74D-BBC3-1B486FB8B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36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C63009-2749-C34A-B971-7BCC9DE72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6E77DC4-004B-4747-BF3E-D582BBAE7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5260-DE33-B641-983C-60FB93C6D727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B98A3A9-88B2-B64B-9BFA-88FF032B8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CCDB411-FFBE-E647-9C1B-C0B5662B4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32B7-DC6E-A74D-BBC3-1B486FB8B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B5B2DFB-3D95-BE4F-8F69-016E1BB1D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5260-DE33-B641-983C-60FB93C6D727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C61C72B-C744-C144-89D2-0C953363B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90E4B6B-13A6-6B42-8AC0-2E23BB44A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32B7-DC6E-A74D-BBC3-1B486FB8B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49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F8A62E-D52E-3A48-8F1B-7122577B0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4640BA-020C-904E-8AA1-B34808246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5503F98-62A8-B549-A002-018743E6E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3EBE218-2A53-1A4C-9126-0FF9F9CF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5260-DE33-B641-983C-60FB93C6D727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1C57CEA-DFDE-8E40-83CC-1DA076DF0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C6679C7-743E-4345-BE2F-3BE4F6DE0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32B7-DC6E-A74D-BBC3-1B486FB8B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017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11FE5D-0C83-AF4B-B98D-B5F83129C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BE261D5-D233-6741-85F9-9054999AA6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7B3CA40-3C25-9E47-91CB-2940C6BC9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59CB86F-F63F-3C44-8F97-0899CCC80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5260-DE33-B641-983C-60FB93C6D727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BFE0BC5-00FB-1842-A400-184BD8EC2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6112F1B-5F05-BF46-A918-8582139FD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32B7-DC6E-A74D-BBC3-1B486FB8B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91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9917C4-56BE-8342-9857-C54A5A32B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BA42990-DB7E-874D-A6DC-29E8430F0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11DD346-D09D-6443-A69F-3E927E3B7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55260-DE33-B641-983C-60FB93C6D727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C35D557-866B-9A4E-B3EF-AB17CEC456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6D2F57-7A34-AE44-B728-03285A9EE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932B7-DC6E-A74D-BBC3-1B486FB8B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9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6C6E07-71C4-6D42-8BD8-D9710A36B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" y="0"/>
            <a:ext cx="11671069" cy="964276"/>
          </a:xfrm>
        </p:spPr>
        <p:txBody>
          <a:bodyPr>
            <a:normAutofit/>
          </a:bodyPr>
          <a:lstStyle/>
          <a:p>
            <a:r>
              <a:rPr lang="ru-RU" b="1" dirty="0"/>
              <a:t>Кто </a:t>
            </a:r>
            <a:r>
              <a:rPr lang="ru-RU" b="1" dirty="0" smtClean="0"/>
              <a:t>мы </a:t>
            </a:r>
            <a:r>
              <a:rPr lang="ru-RU" b="1" dirty="0"/>
              <a:t>такие?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2A2F1EA-A1C9-584F-96DD-14C96E5087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" y="1080655"/>
            <a:ext cx="11671069" cy="5586152"/>
          </a:xfrm>
        </p:spPr>
        <p:txBody>
          <a:bodyPr>
            <a:normAutofit fontScale="85000" lnSpcReduction="10000"/>
          </a:bodyPr>
          <a:lstStyle/>
          <a:p>
            <a:pPr algn="l"/>
            <a:endParaRPr lang="ru-RU" sz="2800" dirty="0" smtClean="0">
              <a:solidFill>
                <a:srgbClr val="002060"/>
              </a:solidFill>
            </a:endParaRPr>
          </a:p>
          <a:p>
            <a:pPr algn="l"/>
            <a:r>
              <a:rPr lang="ru-RU" sz="2800" dirty="0" smtClean="0">
                <a:solidFill>
                  <a:srgbClr val="002060"/>
                </a:solidFill>
              </a:rPr>
              <a:t>Мы </a:t>
            </a:r>
            <a:r>
              <a:rPr lang="ru-RU" sz="2800" dirty="0">
                <a:solidFill>
                  <a:srgbClr val="002060"/>
                </a:solidFill>
              </a:rPr>
              <a:t>- Первый аукционный бутик недвижимости </a:t>
            </a:r>
            <a:r>
              <a:rPr lang="en" sz="2800" dirty="0" err="1">
                <a:solidFill>
                  <a:srgbClr val="002060"/>
                </a:solidFill>
              </a:rPr>
              <a:t>Khokhlov&amp;Prokhorchuk</a:t>
            </a:r>
            <a:r>
              <a:rPr lang="en" sz="2800" dirty="0">
                <a:solidFill>
                  <a:srgbClr val="002060"/>
                </a:solidFill>
              </a:rPr>
              <a:t>. </a:t>
            </a:r>
          </a:p>
          <a:p>
            <a:pPr algn="l"/>
            <a:r>
              <a:rPr lang="ru-RU" sz="2800" dirty="0">
                <a:solidFill>
                  <a:srgbClr val="002060"/>
                </a:solidFill>
              </a:rPr>
              <a:t>Продаём лучшее. Устанавливаем рекорды рынка по скорости и стоимости проданных объектов. </a:t>
            </a:r>
          </a:p>
          <a:p>
            <a:pPr algn="l"/>
            <a:r>
              <a:rPr lang="ru-RU" sz="2800" dirty="0" smtClean="0">
                <a:solidFill>
                  <a:srgbClr val="002060"/>
                </a:solidFill>
              </a:rPr>
              <a:t>Результаты команды за 3 года:</a:t>
            </a:r>
            <a:endParaRPr lang="en-US" sz="2800" dirty="0">
              <a:solidFill>
                <a:srgbClr val="002060"/>
              </a:solidFill>
            </a:endParaRPr>
          </a:p>
          <a:p>
            <a:pPr algn="l"/>
            <a:r>
              <a:rPr lang="ru-RU" sz="2800" dirty="0" smtClean="0">
                <a:solidFill>
                  <a:srgbClr val="C00000"/>
                </a:solidFill>
              </a:rPr>
              <a:t>1</a:t>
            </a:r>
            <a:r>
              <a:rPr lang="ru-RU" sz="2800" dirty="0">
                <a:solidFill>
                  <a:srgbClr val="C00000"/>
                </a:solidFill>
              </a:rPr>
              <a:t>. </a:t>
            </a:r>
            <a:r>
              <a:rPr lang="ru-RU" sz="2700" dirty="0">
                <a:solidFill>
                  <a:srgbClr val="C00000"/>
                </a:solidFill>
              </a:rPr>
              <a:t>Провели более 50 аукционов в сегменте элитной недвижимости Санкт-Петербурга.</a:t>
            </a:r>
          </a:p>
          <a:p>
            <a:pPr algn="l"/>
            <a:r>
              <a:rPr lang="ru-RU" sz="2800" dirty="0">
                <a:solidFill>
                  <a:srgbClr val="C00000"/>
                </a:solidFill>
              </a:rPr>
              <a:t>2. </a:t>
            </a:r>
            <a:r>
              <a:rPr lang="ru-RU" sz="2700" dirty="0" smtClean="0">
                <a:solidFill>
                  <a:srgbClr val="C00000"/>
                </a:solidFill>
              </a:rPr>
              <a:t>Основали мощный 2-х месячный марафон прокачки риелторов </a:t>
            </a:r>
            <a:r>
              <a:rPr lang="en-US" sz="2700" dirty="0">
                <a:solidFill>
                  <a:srgbClr val="002060"/>
                </a:solidFill>
              </a:rPr>
              <a:t>#</a:t>
            </a:r>
            <a:r>
              <a:rPr lang="ru-RU" sz="2700" dirty="0" err="1">
                <a:solidFill>
                  <a:srgbClr val="002060"/>
                </a:solidFill>
              </a:rPr>
              <a:t>марафоннапределе</a:t>
            </a:r>
            <a:endParaRPr lang="ru-RU" sz="2700" dirty="0">
              <a:solidFill>
                <a:srgbClr val="002060"/>
              </a:solidFill>
            </a:endParaRPr>
          </a:p>
          <a:p>
            <a:pPr algn="l"/>
            <a:r>
              <a:rPr lang="ru-RU" sz="2800" dirty="0" smtClean="0">
                <a:solidFill>
                  <a:srgbClr val="C00000"/>
                </a:solidFill>
              </a:rPr>
              <a:t>3. Написали </a:t>
            </a:r>
            <a:r>
              <a:rPr lang="ru-RU" sz="2700" dirty="0" smtClean="0">
                <a:solidFill>
                  <a:srgbClr val="C00000"/>
                </a:solidFill>
              </a:rPr>
              <a:t>книгу </a:t>
            </a:r>
            <a:r>
              <a:rPr lang="en-US" sz="2700" dirty="0">
                <a:solidFill>
                  <a:srgbClr val="002060"/>
                </a:solidFill>
              </a:rPr>
              <a:t>“</a:t>
            </a:r>
            <a:r>
              <a:rPr lang="ru-RU" sz="2700" dirty="0" err="1">
                <a:solidFill>
                  <a:srgbClr val="002060"/>
                </a:solidFill>
              </a:rPr>
              <a:t>Антибедность</a:t>
            </a:r>
            <a:r>
              <a:rPr lang="en-US" sz="2700" dirty="0">
                <a:solidFill>
                  <a:srgbClr val="002060"/>
                </a:solidFill>
              </a:rPr>
              <a:t>”</a:t>
            </a:r>
            <a:r>
              <a:rPr lang="ru-RU" sz="2700" dirty="0">
                <a:solidFill>
                  <a:srgbClr val="C00000"/>
                </a:solidFill>
              </a:rPr>
              <a:t>- система агента по недвижимости</a:t>
            </a:r>
          </a:p>
          <a:p>
            <a:pPr algn="l"/>
            <a:r>
              <a:rPr lang="ru-RU" sz="2800" dirty="0">
                <a:solidFill>
                  <a:srgbClr val="C00000"/>
                </a:solidFill>
              </a:rPr>
              <a:t>4.  </a:t>
            </a:r>
            <a:r>
              <a:rPr lang="ru-RU" sz="2800" dirty="0" smtClean="0">
                <a:solidFill>
                  <a:srgbClr val="C00000"/>
                </a:solidFill>
              </a:rPr>
              <a:t>Создали первый в </a:t>
            </a:r>
            <a:r>
              <a:rPr lang="ru-RU" sz="2800" dirty="0" smtClean="0">
                <a:solidFill>
                  <a:srgbClr val="C00000"/>
                </a:solidFill>
              </a:rPr>
              <a:t>России</a:t>
            </a:r>
            <a:r>
              <a:rPr lang="ru-RU" sz="2700" dirty="0" smtClean="0">
                <a:solidFill>
                  <a:srgbClr val="C00000"/>
                </a:solidFill>
              </a:rPr>
              <a:t> </a:t>
            </a:r>
            <a:r>
              <a:rPr lang="en-US" sz="2700" u="sng" dirty="0">
                <a:solidFill>
                  <a:srgbClr val="002060"/>
                </a:solidFill>
              </a:rPr>
              <a:t>www</a:t>
            </a:r>
            <a:r>
              <a:rPr lang="ru-RU" sz="2700" u="sng" dirty="0" smtClean="0">
                <a:solidFill>
                  <a:srgbClr val="002060"/>
                </a:solidFill>
              </a:rPr>
              <a:t>.</a:t>
            </a:r>
            <a:r>
              <a:rPr lang="ru-RU" sz="2700" u="sng" dirty="0" err="1" smtClean="0">
                <a:solidFill>
                  <a:srgbClr val="002060"/>
                </a:solidFill>
              </a:rPr>
              <a:t>ежедневникриелтора.рф</a:t>
            </a:r>
            <a:r>
              <a:rPr lang="ru-RU" sz="2700" u="sng" dirty="0" smtClean="0">
                <a:solidFill>
                  <a:srgbClr val="002060"/>
                </a:solidFill>
              </a:rPr>
              <a:t> </a:t>
            </a:r>
            <a:r>
              <a:rPr lang="ru-RU" sz="2700" dirty="0">
                <a:solidFill>
                  <a:srgbClr val="C00000"/>
                </a:solidFill>
              </a:rPr>
              <a:t> </a:t>
            </a:r>
            <a:r>
              <a:rPr lang="en-US" sz="2700" dirty="0" smtClean="0">
                <a:solidFill>
                  <a:srgbClr val="C00000"/>
                </a:solidFill>
              </a:rPr>
              <a:t>“</a:t>
            </a:r>
            <a:r>
              <a:rPr lang="ru-RU" sz="2700" dirty="0">
                <a:solidFill>
                  <a:srgbClr val="C00000"/>
                </a:solidFill>
              </a:rPr>
              <a:t>Д</a:t>
            </a:r>
            <a:r>
              <a:rPr lang="ru-RU" sz="2700" dirty="0" smtClean="0">
                <a:solidFill>
                  <a:srgbClr val="C00000"/>
                </a:solidFill>
              </a:rPr>
              <a:t>елай </a:t>
            </a:r>
            <a:r>
              <a:rPr lang="ru-RU" sz="2700" dirty="0">
                <a:solidFill>
                  <a:srgbClr val="C00000"/>
                </a:solidFill>
              </a:rPr>
              <a:t>и богатей 2020</a:t>
            </a:r>
            <a:r>
              <a:rPr lang="en-US" sz="2700" dirty="0">
                <a:solidFill>
                  <a:srgbClr val="C00000"/>
                </a:solidFill>
              </a:rPr>
              <a:t>”</a:t>
            </a:r>
            <a:r>
              <a:rPr lang="ru-RU" sz="2700" dirty="0">
                <a:solidFill>
                  <a:srgbClr val="C00000"/>
                </a:solidFill>
              </a:rPr>
              <a:t> </a:t>
            </a:r>
            <a:r>
              <a:rPr lang="ru-RU" sz="2700" dirty="0" smtClean="0">
                <a:solidFill>
                  <a:srgbClr val="C00000"/>
                </a:solidFill>
              </a:rPr>
              <a:t>- инструмент для планирования и выполнения главных действий, которые сделают любого агента богатым</a:t>
            </a:r>
            <a:endParaRPr lang="ru-RU" sz="2700" dirty="0">
              <a:solidFill>
                <a:srgbClr val="C00000"/>
              </a:solidFill>
            </a:endParaRPr>
          </a:p>
          <a:p>
            <a:pPr marL="457200" indent="-457200" algn="l">
              <a:buAutoNum type="arabicPeriod" startAt="5"/>
            </a:pPr>
            <a:r>
              <a:rPr lang="ru-RU" sz="2700" dirty="0" smtClean="0">
                <a:solidFill>
                  <a:srgbClr val="C00000"/>
                </a:solidFill>
              </a:rPr>
              <a:t>Организовали 7-ми </a:t>
            </a:r>
            <a:r>
              <a:rPr lang="ru-RU" sz="2700" dirty="0" err="1" smtClean="0">
                <a:solidFill>
                  <a:srgbClr val="C00000"/>
                </a:solidFill>
              </a:rPr>
              <a:t>дневный</a:t>
            </a:r>
            <a:r>
              <a:rPr lang="ru-RU" sz="2700" dirty="0" smtClean="0">
                <a:solidFill>
                  <a:srgbClr val="C00000"/>
                </a:solidFill>
              </a:rPr>
              <a:t> марафон </a:t>
            </a:r>
            <a:r>
              <a:rPr lang="en-US" sz="2700" dirty="0" smtClean="0">
                <a:solidFill>
                  <a:srgbClr val="002060"/>
                </a:solidFill>
              </a:rPr>
              <a:t>#</a:t>
            </a:r>
            <a:r>
              <a:rPr lang="ru-RU" sz="2700" dirty="0" err="1" smtClean="0">
                <a:solidFill>
                  <a:srgbClr val="002060"/>
                </a:solidFill>
              </a:rPr>
              <a:t>перезагрузкариелтора</a:t>
            </a:r>
            <a:r>
              <a:rPr lang="ru-RU" sz="2700" dirty="0" smtClean="0">
                <a:solidFill>
                  <a:srgbClr val="002060"/>
                </a:solidFill>
              </a:rPr>
              <a:t> </a:t>
            </a:r>
            <a:r>
              <a:rPr lang="ru-RU" sz="2700" dirty="0">
                <a:solidFill>
                  <a:srgbClr val="C00000"/>
                </a:solidFill>
              </a:rPr>
              <a:t>в новой реальности</a:t>
            </a:r>
            <a:endParaRPr lang="ru-RU" sz="2700" dirty="0">
              <a:solidFill>
                <a:srgbClr val="C00000"/>
              </a:solidFill>
            </a:endParaRPr>
          </a:p>
          <a:p>
            <a:pPr marL="457200" indent="-457200" algn="l">
              <a:buAutoNum type="arabicPeriod" startAt="5"/>
            </a:pPr>
            <a:r>
              <a:rPr lang="ru-RU" sz="2700" dirty="0" smtClean="0">
                <a:solidFill>
                  <a:srgbClr val="C00000"/>
                </a:solidFill>
              </a:rPr>
              <a:t>Основали </a:t>
            </a:r>
            <a:r>
              <a:rPr lang="ru-RU" sz="2700" dirty="0" smtClean="0">
                <a:solidFill>
                  <a:srgbClr val="002060"/>
                </a:solidFill>
              </a:rPr>
              <a:t>школу </a:t>
            </a:r>
            <a:r>
              <a:rPr lang="ru-RU" sz="2700" dirty="0">
                <a:solidFill>
                  <a:srgbClr val="002060"/>
                </a:solidFill>
              </a:rPr>
              <a:t>аукционов </a:t>
            </a:r>
            <a:r>
              <a:rPr lang="ru-RU" sz="2700" dirty="0">
                <a:solidFill>
                  <a:srgbClr val="C00000"/>
                </a:solidFill>
              </a:rPr>
              <a:t>в </a:t>
            </a:r>
            <a:r>
              <a:rPr lang="ru-RU" sz="2700" dirty="0" smtClean="0">
                <a:solidFill>
                  <a:srgbClr val="C00000"/>
                </a:solidFill>
              </a:rPr>
              <a:t>Санкт-Петербурге</a:t>
            </a:r>
            <a:endParaRPr lang="ru-RU" sz="2700" dirty="0">
              <a:solidFill>
                <a:srgbClr val="C00000"/>
              </a:solidFill>
            </a:endParaRPr>
          </a:p>
          <a:p>
            <a:pPr algn="l"/>
            <a:r>
              <a:rPr lang="ru-RU" sz="2800" dirty="0">
                <a:solidFill>
                  <a:srgbClr val="C00000"/>
                </a:solidFill>
              </a:rPr>
              <a:t>7. </a:t>
            </a:r>
            <a:r>
              <a:rPr lang="ru-RU" sz="2800" dirty="0" smtClean="0">
                <a:solidFill>
                  <a:srgbClr val="C00000"/>
                </a:solidFill>
              </a:rPr>
              <a:t> Постройнели на 50 кг</a:t>
            </a:r>
            <a:endParaRPr lang="ru-RU" sz="2800" dirty="0">
              <a:solidFill>
                <a:srgbClr val="002060"/>
              </a:solidFill>
            </a:endParaRPr>
          </a:p>
          <a:p>
            <a:pPr algn="l"/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C3CB6B3-2DB8-6B46-BB0A-9A7B494F5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186" y="0"/>
            <a:ext cx="2373973" cy="157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49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1387B8-15F8-8849-B1AD-7D45380AC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3" y="237068"/>
            <a:ext cx="10828867" cy="6434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ОТКАЗ – ЭТО ПУТЬ К УСПЕХУ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18E2E1-39A8-A54C-A5E9-AFEA4F930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67" y="999068"/>
            <a:ext cx="11836400" cy="562186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C00000"/>
                </a:solidFill>
              </a:rPr>
              <a:t>3. Страх отказа</a:t>
            </a:r>
          </a:p>
          <a:p>
            <a:pPr marL="0" indent="0" algn="ctr">
              <a:buNone/>
            </a:pPr>
            <a:endParaRPr lang="ru-RU" b="1" dirty="0"/>
          </a:p>
          <a:p>
            <a:r>
              <a:rPr lang="ru-RU" dirty="0">
                <a:solidFill>
                  <a:srgbClr val="002060"/>
                </a:solidFill>
              </a:rPr>
              <a:t>Не воспринимать близко к сердцу возражения – да так банально</a:t>
            </a:r>
          </a:p>
          <a:p>
            <a:r>
              <a:rPr lang="ru-RU" dirty="0">
                <a:solidFill>
                  <a:srgbClr val="002060"/>
                </a:solidFill>
              </a:rPr>
              <a:t>Отговорки клиента и попытка уйти от общения – это защитный панцирь от множества безграмотных звонков (это просто нужно знать)</a:t>
            </a:r>
          </a:p>
          <a:p>
            <a:r>
              <a:rPr lang="ru-RU" dirty="0">
                <a:solidFill>
                  <a:srgbClr val="002060"/>
                </a:solidFill>
              </a:rPr>
              <a:t>Научитесь отключать эмоции (потому что вы можете контролировать и управлять только своими эмоциями и настроением)</a:t>
            </a:r>
          </a:p>
          <a:p>
            <a:r>
              <a:rPr lang="ru-RU" dirty="0">
                <a:solidFill>
                  <a:srgbClr val="002060"/>
                </a:solidFill>
              </a:rPr>
              <a:t>Воспринимайте отказ, как отказ на предложение о товаре, не проецируйте отказ на свою личность.</a:t>
            </a:r>
          </a:p>
          <a:p>
            <a:r>
              <a:rPr lang="ru-RU" dirty="0">
                <a:solidFill>
                  <a:srgbClr val="002060"/>
                </a:solidFill>
              </a:rPr>
              <a:t>Отказ ничего не значит, человек может сказать вам сейчас “НЕТ” (возможно у него плохое настроение), а завтра или через неделю согласится, скажет “ДА”. </a:t>
            </a:r>
          </a:p>
          <a:p>
            <a:r>
              <a:rPr lang="ru-RU" dirty="0">
                <a:solidFill>
                  <a:srgbClr val="002060"/>
                </a:solidFill>
              </a:rPr>
              <a:t>Сосредоточьтесь на скрипте – </a:t>
            </a:r>
            <a:r>
              <a:rPr lang="ru-RU" dirty="0" smtClean="0">
                <a:solidFill>
                  <a:srgbClr val="002060"/>
                </a:solidFill>
              </a:rPr>
              <a:t>это повысит </a:t>
            </a:r>
            <a:r>
              <a:rPr lang="ru-RU" dirty="0">
                <a:solidFill>
                  <a:srgbClr val="002060"/>
                </a:solidFill>
              </a:rPr>
              <a:t>эффект от холодных звонков. </a:t>
            </a:r>
          </a:p>
          <a:p>
            <a:r>
              <a:rPr lang="ru-RU" dirty="0">
                <a:solidFill>
                  <a:srgbClr val="002060"/>
                </a:solidFill>
              </a:rPr>
              <a:t>Полюбите отказы. Включите азарт. Настоящая продажа начинается со слова «НЕТ». Пусть отказ будет для вас вызовом, помните, что чем больше отказов, тем ближе вы к ответу “ДА” Отказ – это путь к успеху!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073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635AD0-908A-5E44-A8B4-01726DFAF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37067"/>
            <a:ext cx="11531600" cy="77893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ЦЕЛЬ - СДЕЛКА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7B8175-77DA-214E-8FBA-82C0DC111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66" y="1016000"/>
            <a:ext cx="11802533" cy="568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4. Неправильная цель. Многие придают лишком большое значение холодным звонкам, воспринимают их как главное в профессии</a:t>
            </a:r>
            <a:r>
              <a:rPr lang="ru-RU" dirty="0">
                <a:solidFill>
                  <a:srgbClr val="C00000"/>
                </a:solidFill>
                <a:effectLst/>
              </a:rPr>
              <a:t> </a:t>
            </a:r>
          </a:p>
          <a:p>
            <a:pPr marL="0" indent="0" algn="ctr">
              <a:buNone/>
            </a:pPr>
            <a:endParaRPr lang="ru-RU" dirty="0"/>
          </a:p>
          <a:p>
            <a:r>
              <a:rPr lang="ru-RU" dirty="0">
                <a:solidFill>
                  <a:srgbClr val="002060"/>
                </a:solidFill>
              </a:rPr>
              <a:t>Необходимо фокусироваться на конечной цели. </a:t>
            </a:r>
          </a:p>
          <a:p>
            <a:r>
              <a:rPr lang="ru-RU" dirty="0">
                <a:solidFill>
                  <a:srgbClr val="002060"/>
                </a:solidFill>
              </a:rPr>
              <a:t>Конечная цель звонка - встреча с собственником недвижимости.</a:t>
            </a:r>
          </a:p>
          <a:p>
            <a:r>
              <a:rPr lang="ru-RU" dirty="0">
                <a:solidFill>
                  <a:srgbClr val="002060"/>
                </a:solidFill>
              </a:rPr>
              <a:t>Холодные звонки – это всего лишь звено из цепочки действий для продажи. </a:t>
            </a:r>
            <a:r>
              <a:rPr lang="ru-RU" dirty="0" smtClean="0">
                <a:solidFill>
                  <a:srgbClr val="002060"/>
                </a:solidFill>
              </a:rPr>
              <a:t>Это часть действий, которые приведут вас к деньгам, держите фокус на конечной цели и относитесь к звонкам, как к одному из бизнес-процессов, ведущему вас к закрытию сделки.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Если правильно воспринимать звонки, вы уменьшите влияние страха.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488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D484CF-240C-6542-B566-6C0E999FB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7" y="186267"/>
            <a:ext cx="11650133" cy="82973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ВЫБЕРИТЕ СЕБЯ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D3ED027-0014-3C48-BBA8-6DF820D7D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66" y="1270001"/>
            <a:ext cx="11853333" cy="538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5. Моя услуга никому не нужна. Человек не верит в свой товар, считает, что занимается впариванием. Это отношение передается клиенту</a:t>
            </a: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Нужна внутренняя проработка: поверить в свою уважаемую профессию, что вы продаете самое важное, что есть у человека после здоровья. </a:t>
            </a:r>
          </a:p>
          <a:p>
            <a:r>
              <a:rPr lang="ru-RU" dirty="0">
                <a:solidFill>
                  <a:srgbClr val="002060"/>
                </a:solidFill>
              </a:rPr>
              <a:t>Поверить, что ваша услуга несет пользу клиенту. </a:t>
            </a:r>
          </a:p>
          <a:p>
            <a:r>
              <a:rPr lang="ru-RU" dirty="0">
                <a:solidFill>
                  <a:srgbClr val="002060"/>
                </a:solidFill>
              </a:rPr>
              <a:t>Продать вашу услугу сначала себе. Поверить что вы важны и нужны вашим клиентам. Дать себе внутреннее разрешение на получение достойных гонораров, уважающих клиентов, изобилие заказов от </a:t>
            </a:r>
            <a:r>
              <a:rPr lang="ru-RU" dirty="0" smtClean="0">
                <a:solidFill>
                  <a:srgbClr val="002060"/>
                </a:solidFill>
              </a:rPr>
              <a:t>клиентов.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Клиент зеркально относится к услуге - так же, как относитесь к себе вы. Полюбите и примите себя на 100%. Вы прекрасны такие, какие есть. С вашим телом, голосом, возрастом, весом, опытом. Выберите себя.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683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062601-CAFC-3740-950E-0297A7C3D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3" y="254000"/>
            <a:ext cx="11176000" cy="6942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СЕБЯ СРАВНИВАЙ ТОЛЬКО С СОБОЙ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C2E436-EE1D-A043-9B71-5E1E866D8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867" y="1134534"/>
            <a:ext cx="11684000" cy="54864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C00000"/>
                </a:solidFill>
              </a:rPr>
              <a:t>6. Низкая самооценка. «ну пожалуйста, купите хоть что-нибудь, хотя бы возьмите меня на сопровождение»</a:t>
            </a:r>
            <a:r>
              <a:rPr lang="ru-RU" sz="3000" dirty="0">
                <a:solidFill>
                  <a:srgbClr val="C00000"/>
                </a:solidFill>
                <a:effectLst/>
              </a:rPr>
              <a:t>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Избегание конфликтов, привычка быть ведомым, позиция жертвы в жизни, вместо того, чтобы быть лидером, из-за этого клиент просит скидки, лучшие цены или кладет трубку. </a:t>
            </a:r>
          </a:p>
          <a:p>
            <a:pPr marL="0" indent="0" algn="ctr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Чтобы побороть этот страх, нужно поднять самооценку. Как?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1. Превратите негативные мысли в позитивные (для этого сначала осознавайте свои мысли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2. Заведите тетрадь успехов (достижений) и благодарностей, ведите ее каждый день записывая в нее от 5-ти успехов и 5-ти </a:t>
            </a:r>
            <a:r>
              <a:rPr lang="ru-RU" dirty="0" smtClean="0">
                <a:solidFill>
                  <a:srgbClr val="002060"/>
                </a:solidFill>
              </a:rPr>
              <a:t>благодарностей.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3. Не сравнивайте себя с другими, не </a:t>
            </a:r>
            <a:r>
              <a:rPr lang="ru-RU" dirty="0" smtClean="0">
                <a:solidFill>
                  <a:srgbClr val="002060"/>
                </a:solidFill>
              </a:rPr>
              <a:t>«кормите» </a:t>
            </a:r>
            <a:r>
              <a:rPr lang="ru-RU" dirty="0">
                <a:solidFill>
                  <a:srgbClr val="002060"/>
                </a:solidFill>
              </a:rPr>
              <a:t>свою низкую самооценку.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4. Сравнивайте себя вчерашнего с собой сегодняшним.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5. Когда вы начинаете общаться с клиентом на равных позициях, страх уходит. 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210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24F47D-2879-CB48-8E16-165850BEF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18533"/>
            <a:ext cx="11413067" cy="93133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ВСЕМ НА ВАС ВСЕ РАВНО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1B35FD1-095D-6A48-A3D4-E29A95612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49868"/>
            <a:ext cx="11785600" cy="557106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C00000"/>
                </a:solidFill>
              </a:rPr>
              <a:t>7. Что скажут другие?</a:t>
            </a:r>
            <a:r>
              <a:rPr lang="ru-RU" sz="3600" dirty="0">
                <a:solidFill>
                  <a:srgbClr val="C00000"/>
                </a:solidFill>
                <a:effectLst/>
              </a:rPr>
              <a:t> </a:t>
            </a:r>
          </a:p>
          <a:p>
            <a:pPr marL="0" indent="0" algn="ctr">
              <a:buNone/>
            </a:pPr>
            <a:endParaRPr lang="ru-RU" dirty="0">
              <a:effectLst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Не зацикливайтесь на мнении других людей. Позвольте людям думать о чем </a:t>
            </a:r>
            <a:r>
              <a:rPr lang="ru-RU" dirty="0" smtClean="0">
                <a:solidFill>
                  <a:srgbClr val="002060"/>
                </a:solidFill>
              </a:rPr>
              <a:t>угодно, </a:t>
            </a:r>
            <a:r>
              <a:rPr lang="ru-RU" dirty="0">
                <a:solidFill>
                  <a:srgbClr val="002060"/>
                </a:solidFill>
              </a:rPr>
              <a:t>и не оправдывайтесь. Соответствовать чужому мнению и чужим ожиданиям </a:t>
            </a:r>
            <a:r>
              <a:rPr lang="ru-RU" dirty="0" smtClean="0">
                <a:solidFill>
                  <a:srgbClr val="002060"/>
                </a:solidFill>
              </a:rPr>
              <a:t> - это </a:t>
            </a:r>
            <a:r>
              <a:rPr lang="ru-RU" dirty="0">
                <a:solidFill>
                  <a:srgbClr val="002060"/>
                </a:solidFill>
              </a:rPr>
              <a:t>путь в никуда, только зря потратите свое время, энергию и силы. Коллеги в случае вашей неудачи ничего не подумают - у каждого свои дела и цели. Работайте над собой, чтобы освободиться от мнения окружающих. </a:t>
            </a:r>
          </a:p>
          <a:p>
            <a:pPr marL="0" indent="0" algn="ctr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  1</a:t>
            </a:r>
            <a:r>
              <a:rPr lang="ru-RU" dirty="0" smtClean="0">
                <a:solidFill>
                  <a:srgbClr val="002060"/>
                </a:solidFill>
              </a:rPr>
              <a:t>. Осознайте</a:t>
            </a:r>
            <a:r>
              <a:rPr lang="ru-RU" dirty="0">
                <a:solidFill>
                  <a:srgbClr val="002060"/>
                </a:solidFill>
              </a:rPr>
              <a:t>, что никому, кроме родных, нет до вас дела.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  2. Научитесь фокусироваться на цели, что важнее: мнение окружающих или ваши цели?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  3. Пропишите свои жизненные принципы (тогда вы будете жить своими интересами и целями, вас будут уважать за твердость взглядов независимо от того, разделяют их или нет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  4. Оставьте за собой право на </a:t>
            </a:r>
            <a:r>
              <a:rPr lang="ru-RU" dirty="0" smtClean="0">
                <a:solidFill>
                  <a:srgbClr val="002060"/>
                </a:solidFill>
              </a:rPr>
              <a:t>ошибку.  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  5. Цените свою </a:t>
            </a:r>
            <a:r>
              <a:rPr lang="ru-RU" dirty="0" smtClean="0">
                <a:solidFill>
                  <a:srgbClr val="002060"/>
                </a:solidFill>
              </a:rPr>
              <a:t>индивидуальность.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  6. Превратите отказ в свою лучшую </a:t>
            </a:r>
            <a:r>
              <a:rPr lang="ru-RU" dirty="0" smtClean="0">
                <a:solidFill>
                  <a:srgbClr val="002060"/>
                </a:solidFill>
              </a:rPr>
              <a:t>мотивацию.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520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F3B7EF-25CA-C943-842B-F6245838B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468"/>
            <a:ext cx="10515600" cy="125306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А ВДРУГ ЗАКЛЮЧУ ДОГОВОР?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16B77C4-7836-FF4E-9FEC-6322BE833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388534"/>
            <a:ext cx="11650133" cy="521546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8. Страх успеха, что я заключу договор, не знаю что потом делать. Страх </a:t>
            </a:r>
            <a:r>
              <a:rPr lang="ru-RU" b="1" dirty="0" err="1">
                <a:solidFill>
                  <a:srgbClr val="C00000"/>
                </a:solidFill>
              </a:rPr>
              <a:t>перфекционизма</a:t>
            </a:r>
            <a:r>
              <a:rPr lang="ru-RU" b="1" dirty="0">
                <a:solidFill>
                  <a:srgbClr val="C00000"/>
                </a:solidFill>
              </a:rPr>
              <a:t> (пока все не буду знать, на встречу не пойду и значит не позвоню</a:t>
            </a:r>
            <a:r>
              <a:rPr lang="ru-RU" b="1" dirty="0" smtClean="0">
                <a:solidFill>
                  <a:srgbClr val="C00000"/>
                </a:solidFill>
              </a:rPr>
              <a:t>). </a:t>
            </a:r>
            <a:r>
              <a:rPr lang="ru-RU" b="1" dirty="0">
                <a:solidFill>
                  <a:srgbClr val="C00000"/>
                </a:solidFill>
              </a:rPr>
              <a:t>Зачем звонить, если я все равно не заключу договор на </a:t>
            </a:r>
            <a:r>
              <a:rPr lang="ru-RU" b="1" dirty="0" smtClean="0">
                <a:solidFill>
                  <a:srgbClr val="C00000"/>
                </a:solidFill>
              </a:rPr>
              <a:t>встрече?</a:t>
            </a:r>
            <a:endParaRPr lang="ru-RU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Техника работы со страхом:</a:t>
            </a:r>
          </a:p>
          <a:p>
            <a:pPr marL="0" indent="0" algn="ctr">
              <a:buNone/>
            </a:pP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Осознать, что это ваша </a:t>
            </a:r>
            <a:r>
              <a:rPr lang="ru-RU" b="1" dirty="0" smtClean="0">
                <a:solidFill>
                  <a:srgbClr val="002060"/>
                </a:solidFill>
              </a:rPr>
              <a:t>иллюзия, </a:t>
            </a:r>
            <a:r>
              <a:rPr lang="ru-RU" b="1" dirty="0">
                <a:solidFill>
                  <a:srgbClr val="002060"/>
                </a:solidFill>
              </a:rPr>
              <a:t>и этот страх </a:t>
            </a:r>
            <a:r>
              <a:rPr lang="ru-RU" b="1" dirty="0" smtClean="0">
                <a:solidFill>
                  <a:srgbClr val="002060"/>
                </a:solidFill>
              </a:rPr>
              <a:t>лечится </a:t>
            </a:r>
            <a:r>
              <a:rPr lang="ru-RU" b="1" dirty="0">
                <a:solidFill>
                  <a:srgbClr val="002060"/>
                </a:solidFill>
              </a:rPr>
              <a:t>действием. 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Меньше думать, больше делать. 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65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0392A0CD-8085-1A49-975F-7829898248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335044"/>
              </p:ext>
            </p:extLst>
          </p:nvPr>
        </p:nvGraphicFramePr>
        <p:xfrm>
          <a:off x="450377" y="122830"/>
          <a:ext cx="4708477" cy="6456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Документ" r:id="rId3" imgW="7302500" imgH="9982200" progId="Word.Document.12">
                  <p:embed/>
                </p:oleObj>
              </mc:Choice>
              <mc:Fallback>
                <p:oleObj name="Документ" r:id="rId3" imgW="7302500" imgH="9982200" progId="Word.Document.12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xmlns="" id="{0392A0CD-8085-1A49-975F-7829898248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0377" y="122830"/>
                        <a:ext cx="4708477" cy="6456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21A5FB3-EA61-F34C-8530-A82FFB68F277}"/>
              </a:ext>
            </a:extLst>
          </p:cNvPr>
          <p:cNvSpPr txBox="1"/>
          <p:nvPr/>
        </p:nvSpPr>
        <p:spPr>
          <a:xfrm>
            <a:off x="5808133" y="440267"/>
            <a:ext cx="585893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>
                <a:solidFill>
                  <a:srgbClr val="C00000"/>
                </a:solidFill>
              </a:rPr>
              <a:t>Подготовка к звонкам</a:t>
            </a:r>
          </a:p>
          <a:p>
            <a:endParaRPr lang="ru-RU" sz="2800" dirty="0"/>
          </a:p>
          <a:p>
            <a:pPr marL="342900" lvl="0" indent="-342900">
              <a:buAutoNum type="arabicPeriod"/>
            </a:pPr>
            <a:r>
              <a:rPr lang="ru-RU" sz="2800" dirty="0">
                <a:solidFill>
                  <a:srgbClr val="002060"/>
                </a:solidFill>
              </a:rPr>
              <a:t>Стол и стул для вас удобный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</a:rPr>
              <a:t>2. Ноутбук с </a:t>
            </a:r>
            <a:r>
              <a:rPr lang="en-US" sz="2800" dirty="0">
                <a:solidFill>
                  <a:srgbClr val="002060"/>
                </a:solidFill>
              </a:rPr>
              <a:t>CRM </a:t>
            </a:r>
            <a:r>
              <a:rPr lang="ru-RU" sz="2800" dirty="0">
                <a:solidFill>
                  <a:srgbClr val="002060"/>
                </a:solidFill>
              </a:rPr>
              <a:t>и телефоны собственников </a:t>
            </a:r>
          </a:p>
          <a:p>
            <a:pPr lvl="0"/>
            <a:r>
              <a:rPr lang="ru-RU" sz="2000" dirty="0">
                <a:solidFill>
                  <a:srgbClr val="00B050"/>
                </a:solidFill>
              </a:rPr>
              <a:t>1.инт.площадки </a:t>
            </a:r>
          </a:p>
          <a:p>
            <a:pPr lvl="0"/>
            <a:r>
              <a:rPr lang="ru-RU" sz="2000" dirty="0">
                <a:solidFill>
                  <a:srgbClr val="00B050"/>
                </a:solidFill>
              </a:rPr>
              <a:t>2.обходы </a:t>
            </a:r>
          </a:p>
          <a:p>
            <a:pPr lvl="0"/>
            <a:r>
              <a:rPr lang="ru-RU" sz="2000" dirty="0">
                <a:solidFill>
                  <a:srgbClr val="00B050"/>
                </a:solidFill>
              </a:rPr>
              <a:t>3.прошлые контакты </a:t>
            </a:r>
          </a:p>
          <a:p>
            <a:pPr lvl="0"/>
            <a:r>
              <a:rPr lang="ru-RU" sz="2000" dirty="0">
                <a:solidFill>
                  <a:srgbClr val="00B050"/>
                </a:solidFill>
              </a:rPr>
              <a:t>4.инстаграм </a:t>
            </a:r>
          </a:p>
          <a:p>
            <a:pPr lvl="0"/>
            <a:r>
              <a:rPr lang="ru-RU" sz="2000" dirty="0">
                <a:solidFill>
                  <a:srgbClr val="00B050"/>
                </a:solidFill>
              </a:rPr>
              <a:t>5.ВК </a:t>
            </a:r>
          </a:p>
          <a:p>
            <a:pPr lvl="0"/>
            <a:r>
              <a:rPr lang="ru-RU" sz="2000" dirty="0">
                <a:solidFill>
                  <a:srgbClr val="00B050"/>
                </a:solidFill>
              </a:rPr>
              <a:t>6.ФБ </a:t>
            </a:r>
          </a:p>
          <a:p>
            <a:pPr lvl="0"/>
            <a:r>
              <a:rPr lang="ru-RU" sz="2000" dirty="0">
                <a:solidFill>
                  <a:srgbClr val="00B050"/>
                </a:solidFill>
              </a:rPr>
              <a:t>7.покупатели все, с кем общались </a:t>
            </a:r>
          </a:p>
          <a:p>
            <a:pPr lvl="0"/>
            <a:r>
              <a:rPr lang="ru-RU" sz="2000" dirty="0">
                <a:solidFill>
                  <a:srgbClr val="00B050"/>
                </a:solidFill>
              </a:rPr>
              <a:t>8. продавцы, с кем работали…</a:t>
            </a:r>
            <a:endParaRPr lang="ru-RU" sz="2800" dirty="0"/>
          </a:p>
          <a:p>
            <a:pPr lvl="0"/>
            <a:r>
              <a:rPr lang="ru-RU" sz="2800" dirty="0">
                <a:solidFill>
                  <a:srgbClr val="002060"/>
                </a:solidFill>
              </a:rPr>
              <a:t>3. Ежедневник + ручка + лист бумаг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</a:rPr>
              <a:t>4. Подсказки (ответы на возражения)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</a:rPr>
              <a:t>5. Скрипт</a:t>
            </a:r>
          </a:p>
        </p:txBody>
      </p:sp>
    </p:spTree>
    <p:extLst>
      <p:ext uri="{BB962C8B-B14F-4D97-AF65-F5344CB8AC3E}">
        <p14:creationId xmlns:p14="http://schemas.microsoft.com/office/powerpoint/2010/main" val="2107690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C2A019-84AB-4D4C-8430-F851A01C3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60" y="108488"/>
            <a:ext cx="10981842" cy="6289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КАК ТЫ ДЕЛАЕШЬ ЭТО – ТАК ТЫ ДЕЛАЕШЬ ВСЕ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1C8E86B-A44A-6042-B978-5FE2CB8FA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460" y="1252835"/>
            <a:ext cx="3920041" cy="5547353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F984F0F-C586-D741-B647-3CA30FD90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593" y="1310647"/>
            <a:ext cx="4073798" cy="54317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5D5D69D-D2F3-6C40-91FF-BC5AFA6B92CB}"/>
              </a:ext>
            </a:extLst>
          </p:cNvPr>
          <p:cNvSpPr txBox="1"/>
          <p:nvPr/>
        </p:nvSpPr>
        <p:spPr>
          <a:xfrm>
            <a:off x="2216258" y="737485"/>
            <a:ext cx="539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ДЕЛАЙТЕ КАЖДЫЙ БИЗНЕС ПРОЦЕСС КАЧЕСТВЕННО</a:t>
            </a:r>
          </a:p>
        </p:txBody>
      </p:sp>
    </p:spTree>
    <p:extLst>
      <p:ext uri="{BB962C8B-B14F-4D97-AF65-F5344CB8AC3E}">
        <p14:creationId xmlns:p14="http://schemas.microsoft.com/office/powerpoint/2010/main" val="1052523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8C52C2-1E6E-A547-9520-E79216EBF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49382"/>
            <a:ext cx="11105803" cy="56526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СЦЕНАРИИ РАЗГОВОРА – ТЫЛ АГЕНТА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366BE62-BF1B-B14F-9F81-54D4F15D7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113906"/>
            <a:ext cx="11571316" cy="55196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1. У МЕНЯ УЖЕ ЕСТЬ АГЕНТ   (4 варианта ответа </a:t>
            </a:r>
            <a:r>
              <a:rPr lang="ru-RU" dirty="0" smtClean="0">
                <a:solidFill>
                  <a:srgbClr val="C00000"/>
                </a:solidFill>
              </a:rPr>
              <a:t>из книги «</a:t>
            </a:r>
            <a:r>
              <a:rPr lang="ru-RU" dirty="0" err="1" smtClean="0">
                <a:solidFill>
                  <a:srgbClr val="C00000"/>
                </a:solidFill>
              </a:rPr>
              <a:t>Антибедность</a:t>
            </a:r>
            <a:r>
              <a:rPr lang="ru-RU" dirty="0" smtClean="0">
                <a:solidFill>
                  <a:srgbClr val="C00000"/>
                </a:solidFill>
              </a:rPr>
              <a:t>»)</a:t>
            </a:r>
            <a:endParaRPr lang="ru-RU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B050"/>
                </a:solidFill>
              </a:rPr>
              <a:t>Сценарий 1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Здорово, что у вас уже есть агент, Иван. Скажите, а почему вы делаете работу за вашего агента и сами принимаете звонки?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(выслушали ответ)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Да, хорошо, поэтому, когда покажете мне квартиру, завтра в четверг или в пятницу?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(выслушать ответ)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В пятницу, да, хорошо и по времени в 17 часов или в 19 часов?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(выслушать ответ)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- Договорились, Иван в пятницу в 19 часов буду у вас. Иван, мой номер у вас высветился, запишите, пожалуйста, его, а ваш номер с </a:t>
            </a:r>
            <a:r>
              <a:rPr lang="en-US" dirty="0" err="1">
                <a:solidFill>
                  <a:srgbClr val="002060"/>
                </a:solidFill>
              </a:rPr>
              <a:t>WhatssApp</a:t>
            </a:r>
            <a:r>
              <a:rPr lang="ru-RU" dirty="0">
                <a:solidFill>
                  <a:srgbClr val="002060"/>
                </a:solidFill>
              </a:rPr>
              <a:t> 89…? я отправлю вам краткую информацию, кто я/отправлю смс-визитку с напоминанием о встрече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3920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68B852-482B-5542-BBAA-F5D65FB9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8" y="116378"/>
            <a:ext cx="12252960" cy="108065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СЦЕНАРИИ РАЗГОВОРА – ТЫЛ АГЕНТА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AFF772-2C6C-454E-B621-AD9A215E1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3" y="1197032"/>
            <a:ext cx="11737570" cy="5486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У МЕНЯ УЖЕ ЕСТЬ АГЕНТ </a:t>
            </a:r>
            <a:r>
              <a:rPr lang="ru-RU" dirty="0">
                <a:solidFill>
                  <a:srgbClr val="FF0000"/>
                </a:solidFill>
              </a:rPr>
              <a:t> 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B050"/>
                </a:solidFill>
              </a:rPr>
              <a:t>Сценарий 2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- Здорово, что у вас кто-то занимается продажей, значит у вас уже есть покупатель и вы мне не покажете квартиру? </a:t>
            </a:r>
            <a:r>
              <a:rPr lang="ru-RU" dirty="0">
                <a:solidFill>
                  <a:srgbClr val="0070C0"/>
                </a:solidFill>
              </a:rPr>
              <a:t>(выслушали ответ)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- Поэтому Иван, когда мне покажете квартиру, завтра в четверг или в пятницу? </a:t>
            </a:r>
            <a:r>
              <a:rPr lang="ru-RU" dirty="0">
                <a:solidFill>
                  <a:srgbClr val="0070C0"/>
                </a:solidFill>
              </a:rPr>
              <a:t>(выслушать ответ)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- В пятницу, да, хорошо, и по времени в 17 часов или в 19 часов? </a:t>
            </a:r>
            <a:r>
              <a:rPr lang="ru-RU" dirty="0">
                <a:solidFill>
                  <a:srgbClr val="0070C0"/>
                </a:solidFill>
              </a:rPr>
              <a:t>(выслушать ответ)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- Договорились, Иван в пятницу в 19 часов буду у вас. Иван, мой номер у вас высветился, запишите, пожалуйста, его, а ваш номер с </a:t>
            </a:r>
            <a:r>
              <a:rPr lang="en-US" dirty="0" err="1">
                <a:solidFill>
                  <a:srgbClr val="002060"/>
                </a:solidFill>
              </a:rPr>
              <a:t>WhatApp</a:t>
            </a:r>
            <a:r>
              <a:rPr lang="ru-RU" dirty="0">
                <a:solidFill>
                  <a:srgbClr val="002060"/>
                </a:solidFill>
              </a:rPr>
              <a:t> 89…? я отправлю вам краткую информацию, кто я / отправлю смс-визитку с напоминанием о встрече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26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ADC899-625B-8842-9E01-113F3EFD5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9629" y="1122363"/>
            <a:ext cx="12518967" cy="1122073"/>
          </a:xfrm>
        </p:spPr>
        <p:txBody>
          <a:bodyPr>
            <a:normAutofit fontScale="90000"/>
          </a:bodyPr>
          <a:lstStyle/>
          <a:p>
            <a:r>
              <a:rPr lang="ru-RU" sz="8000" b="1" dirty="0">
                <a:solidFill>
                  <a:srgbClr val="002060"/>
                </a:solidFill>
              </a:rPr>
              <a:t>ПРО ЗВОНК</a:t>
            </a:r>
            <a:r>
              <a:rPr lang="ru-RU" sz="8000" b="1" dirty="0"/>
              <a:t>И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C154317-9ADA-204D-BDE0-AB59B9601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75956"/>
            <a:ext cx="9144000" cy="228184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АКСИОМА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АГЕНТ ПО НЕДВИЖИМОСТИ</a:t>
            </a:r>
          </a:p>
          <a:p>
            <a:pPr marL="457200" indent="-457200" algn="l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ДЕЛАЕТ ИСХОДЯЩИЕ ЗВОНКИ = ЗАРАБАТЫВАЕТ</a:t>
            </a:r>
          </a:p>
          <a:p>
            <a:pPr marL="457200" indent="-457200" algn="l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НЕ ДЕЛАЕТ ИСХОДЯЩИЕ ЗВОНКИ = НЕ ЗАРАБАТЫВАЕТ</a:t>
            </a:r>
          </a:p>
        </p:txBody>
      </p:sp>
    </p:spTree>
    <p:extLst>
      <p:ext uri="{BB962C8B-B14F-4D97-AF65-F5344CB8AC3E}">
        <p14:creationId xmlns:p14="http://schemas.microsoft.com/office/powerpoint/2010/main" val="3159573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68B852-482B-5542-BBAA-F5D65FB9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8" y="116378"/>
            <a:ext cx="12252960" cy="108065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СЦЕНАРИИ РАЗГОВОРА – ТЫЛ АГЕНТА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AFF772-2C6C-454E-B621-AD9A215E1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3" y="1197032"/>
            <a:ext cx="11737570" cy="5486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2. Мой родственник друг/сын - агент по недвижимости - 11 в книге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B050"/>
                </a:solidFill>
              </a:rPr>
              <a:t>Сценарий 1</a:t>
            </a:r>
          </a:p>
          <a:p>
            <a:pPr marL="0" indent="0" algn="ctr">
              <a:buNone/>
            </a:pPr>
            <a:endParaRPr lang="ru-RU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- Отлично, что у вас есть проверенный человек, а у вас с ним кровная связь, чтобы обеспечить его работой или вам нужно на самом деле квартиру продать? </a:t>
            </a:r>
            <a:r>
              <a:rPr lang="ru-RU" dirty="0">
                <a:solidFill>
                  <a:srgbClr val="0070C0"/>
                </a:solidFill>
              </a:rPr>
              <a:t>(выслушали ответ)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>
                <a:solidFill>
                  <a:srgbClr val="002060"/>
                </a:solidFill>
              </a:rPr>
              <a:t>Да, поэтому, во сколько вам сегодня будет удобно квартиру показать в 17 или в 18 часов?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514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68B852-482B-5542-BBAA-F5D65FB9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8" y="116378"/>
            <a:ext cx="12252960" cy="108065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СЦЕНАРИИ РАЗГОВОРА – ТЫЛ АГЕНТА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AFF772-2C6C-454E-B621-AD9A215E1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3" y="1197032"/>
            <a:ext cx="11737570" cy="5486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Мой родственник друг/сын - агент по недвижимости</a:t>
            </a:r>
            <a:r>
              <a:rPr lang="ru-RU" dirty="0">
                <a:solidFill>
                  <a:srgbClr val="C00000"/>
                </a:solidFill>
                <a:effectLst/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 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B050"/>
                </a:solidFill>
              </a:rPr>
              <a:t>Сценарий 2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>
                <a:solidFill>
                  <a:srgbClr val="002060"/>
                </a:solidFill>
              </a:rPr>
              <a:t>Здорово, что уже есть с кем работать, а вы платите ему, как и на всем рынке недвижимости, чтобы он был замотивирован продать дороже квартиру или меньше платите, потому что по знакомству? </a:t>
            </a:r>
            <a:r>
              <a:rPr lang="ru-RU" dirty="0">
                <a:solidFill>
                  <a:srgbClr val="0070C0"/>
                </a:solidFill>
              </a:rPr>
              <a:t>(выслушали ответ)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>
                <a:solidFill>
                  <a:srgbClr val="002060"/>
                </a:solidFill>
              </a:rPr>
              <a:t>Иван, а скажите, пожалуйста, а как бы вы сами работали, если бы вам предложили работать столько же, но платили в два раза меньше? А может быть поэтому ваша квартира и не продана, потому что ваш, уверена, хороший человек, занят не своим делом и при этом не замотивирован на продажу в конкретный срок и по максимальной цене? </a:t>
            </a:r>
            <a:r>
              <a:rPr lang="ru-RU" dirty="0">
                <a:solidFill>
                  <a:srgbClr val="0070C0"/>
                </a:solidFill>
              </a:rPr>
              <a:t>(выслушали ответ)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- Сегодня в 17 часов или в 18:00, когда удобнее показать квартиру?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428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68B852-482B-5542-BBAA-F5D65FB9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8" y="116378"/>
            <a:ext cx="12252960" cy="108065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СЦЕНАРИИ РАЗГОВОРА – ТЫЛ АГЕНТА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AFF772-2C6C-454E-B621-AD9A215E1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3" y="1197032"/>
            <a:ext cx="11737570" cy="5486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3. У меня есть агент на сопровождение/юрист</a:t>
            </a:r>
            <a:r>
              <a:rPr lang="ru-RU" dirty="0">
                <a:solidFill>
                  <a:srgbClr val="C00000"/>
                </a:solidFill>
                <a:effectLst/>
              </a:rPr>
              <a:t> - </a:t>
            </a:r>
            <a:r>
              <a:rPr lang="ru-RU" dirty="0">
                <a:solidFill>
                  <a:srgbClr val="C00000"/>
                </a:solidFill>
              </a:rPr>
              <a:t>4 в </a:t>
            </a:r>
            <a:r>
              <a:rPr lang="ru-RU" dirty="0" smtClean="0">
                <a:solidFill>
                  <a:srgbClr val="C00000"/>
                </a:solidFill>
              </a:rPr>
              <a:t>книге</a:t>
            </a:r>
            <a:endParaRPr lang="ru-RU" dirty="0">
              <a:solidFill>
                <a:srgbClr val="C00000"/>
              </a:solidFill>
              <a:effectLst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B050"/>
                </a:solidFill>
              </a:rPr>
              <a:t>Сценарий 1</a:t>
            </a:r>
          </a:p>
          <a:p>
            <a:pPr marL="0" indent="0">
              <a:buNone/>
            </a:pPr>
            <a:r>
              <a:rPr lang="ru-RU" dirty="0"/>
              <a:t>-  </a:t>
            </a:r>
            <a:r>
              <a:rPr lang="ru-RU" dirty="0">
                <a:solidFill>
                  <a:srgbClr val="002060"/>
                </a:solidFill>
              </a:rPr>
              <a:t>Да, поняла, вам есть, что сопровождать, Иван? У вас уже есть покупатель? </a:t>
            </a:r>
            <a:r>
              <a:rPr lang="ru-RU" dirty="0">
                <a:solidFill>
                  <a:srgbClr val="0070C0"/>
                </a:solidFill>
              </a:rPr>
              <a:t>(выслушать ответ, присоединиться)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Да, а как появится покупатель, если ваш юрист ничего не делает для поиска, а нацелен только на оформление сделки, но не делает самого главного, активно не ищет покупателя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(короткая пауза) </a:t>
            </a:r>
            <a:r>
              <a:rPr lang="ru-RU" dirty="0">
                <a:solidFill>
                  <a:srgbClr val="002060"/>
                </a:solidFill>
              </a:rPr>
              <a:t>Найти покупателя и оформить сделку это два разных дела, Иван, поэтому, чтобы у вас появился покупатель, давайте завтра встретимся, в 17 часов или в 19 часов, вам когда удобнее? (или какое время подходит больше? Технические вопросы сделки с вами и с вашим юристом согласуем </a:t>
            </a:r>
            <a:r>
              <a:rPr lang="ru-RU" dirty="0">
                <a:solidFill>
                  <a:schemeClr val="accent2"/>
                </a:solidFill>
              </a:rPr>
              <a:t>(улыбка еще шире)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584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68B852-482B-5542-BBAA-F5D65FB9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8" y="116378"/>
            <a:ext cx="12252960" cy="108065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СЦЕНАРИИ РАЗГОВОРА – ТЫЛ АГЕНТА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AFF772-2C6C-454E-B621-AD9A215E1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3" y="1197032"/>
            <a:ext cx="11737570" cy="5486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У меня есть агент на сопровождение/юрист</a:t>
            </a:r>
            <a:r>
              <a:rPr lang="ru-RU" dirty="0">
                <a:solidFill>
                  <a:srgbClr val="C00000"/>
                </a:solidFill>
                <a:effectLst/>
              </a:rPr>
              <a:t>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B050"/>
                </a:solidFill>
              </a:rPr>
              <a:t>Сценарий 2</a:t>
            </a:r>
          </a:p>
          <a:p>
            <a:pPr marL="0" indent="0" algn="ctr">
              <a:buNone/>
            </a:pPr>
            <a:endParaRPr lang="ru-RU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>
                <a:solidFill>
                  <a:srgbClr val="002060"/>
                </a:solidFill>
              </a:rPr>
              <a:t>Сопровождение и продажа две разные вещи, у меня есть покупатели, которых, может сопровождать ваш юрист, поэтому давайте встретимся с вами завтра во вторник или послезавтра в среду (закрываем на встречу, обозначаем время)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112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68B852-482B-5542-BBAA-F5D65FB9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8" y="116378"/>
            <a:ext cx="12252960" cy="108065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СЦЕНАРИИ РАЗГОВОРА – ТЫЛ АГЕНТА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AFF772-2C6C-454E-B621-AD9A215E1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3" y="1197032"/>
            <a:ext cx="11737570" cy="548640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4. Я с агентами не работаю (скрытое возражение другого более глубокого возражения) – 6 в книге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B050"/>
                </a:solidFill>
              </a:rPr>
              <a:t>Сценарий 1</a:t>
            </a:r>
          </a:p>
          <a:p>
            <a:pPr marL="0" indent="0" algn="ctr">
              <a:buNone/>
            </a:pPr>
            <a:endParaRPr lang="ru-RU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- Именно поэтому я должна сама посмотреть квартиру, чтобы не тратить зря ваше время, на пустые показы покупателям, которым квартира не подходит. 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accent1"/>
                </a:solidFill>
              </a:rPr>
              <a:t>А что вы такого хотите посмотреть?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>
                <a:solidFill>
                  <a:srgbClr val="002060"/>
                </a:solidFill>
              </a:rPr>
              <a:t>Я должна увидеть достоинства и недостатки квартиры, чтобы понимать кому из покупателей она подходит, как правильно ее показывать. А для, чтобы покупатели приняли положительное решение и захотели ее купить, зная даже недостатки квартиры я смогу перевести их в особенности, повысив таким образом ценность квартиры, поэтому сегодня или завтра покажете квартиру?</a:t>
            </a:r>
            <a:r>
              <a:rPr lang="ru-RU" dirty="0">
                <a:effectLst/>
              </a:rPr>
              <a:t> </a:t>
            </a:r>
            <a:r>
              <a:rPr lang="ru-RU" dirty="0">
                <a:solidFill>
                  <a:schemeClr val="accent2"/>
                </a:solidFill>
                <a:effectLst/>
              </a:rPr>
              <a:t>(и закрываем на встречу)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180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68B852-482B-5542-BBAA-F5D65FB9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8" y="116378"/>
            <a:ext cx="12252960" cy="108065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СЦЕНАРИИ РАЗГОВОРА – ТЫЛ АГЕНТА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AFF772-2C6C-454E-B621-AD9A215E1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3" y="1197032"/>
            <a:ext cx="11737570" cy="5486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Я с агентами не работаю (скрытое возражение другого более глубокого возражения) – 6 в книге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B050"/>
                </a:solidFill>
              </a:rPr>
              <a:t>Сценарий 2</a:t>
            </a:r>
          </a:p>
          <a:p>
            <a:pPr marL="0" indent="0" algn="ctr">
              <a:buNone/>
            </a:pPr>
            <a:endParaRPr lang="ru-RU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- Поняла, что вы собственник, Иван, а сейчас предвкушая вашу фразу: приходите сразу с покупателями, скажу, что мои покупатели с собственниками без агентов не работают, потому с собственником напрямую договориться практически невозможно)))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- ответ собственника: со мной можно договориться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- хорошо, поняла вас, тогда сегодня или завтра квартиру покажете?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/>
                </a:solidFill>
                <a:effectLst/>
              </a:rPr>
              <a:t>(и закрываем на встречу </a:t>
            </a:r>
            <a:r>
              <a:rPr lang="ru-RU" dirty="0" err="1">
                <a:solidFill>
                  <a:schemeClr val="accent2"/>
                </a:solidFill>
                <a:effectLst/>
              </a:rPr>
              <a:t>см.выше</a:t>
            </a:r>
            <a:r>
              <a:rPr lang="ru-RU" dirty="0">
                <a:solidFill>
                  <a:schemeClr val="accent2"/>
                </a:solidFill>
                <a:effectLst/>
              </a:rPr>
              <a:t>)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60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68B852-482B-5542-BBAA-F5D65FB9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8" y="116378"/>
            <a:ext cx="12252960" cy="108065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СЦЕНАРИИ РАЗГОВОРА – ТЫЛ АГЕНТА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AFF772-2C6C-454E-B621-AD9A215E1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3" y="1197032"/>
            <a:ext cx="11737570" cy="54864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000" dirty="0">
                <a:solidFill>
                  <a:srgbClr val="C00000"/>
                </a:solidFill>
              </a:rPr>
              <a:t>5. Договор заключать не буду. Договор с агентами не подписываю – 5 в книге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B050"/>
                </a:solidFill>
              </a:rPr>
              <a:t>Сценарий 1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- Понимаю вас, а вам нужно квартиру продать?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- Да, продаю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>
                <a:solidFill>
                  <a:srgbClr val="002060"/>
                </a:solidFill>
              </a:rPr>
              <a:t>А почему с агентами не сотрудничаете?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- Сотрудничаю, я говорю договор не буду подписывать с агентами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- Я поняла, в таком случае давайте встретимся, сегодня в 17 или 18 часов удобнее?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- Так, а покупатели то у вас есть?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>
                <a:solidFill>
                  <a:srgbClr val="002060"/>
                </a:solidFill>
              </a:rPr>
              <a:t>Да, я работаю на этой территории, покупатели у меня есть, поэтому сегодня в 17 или 18 часов удобнее?</a:t>
            </a:r>
          </a:p>
        </p:txBody>
      </p:sp>
    </p:spTree>
    <p:extLst>
      <p:ext uri="{BB962C8B-B14F-4D97-AF65-F5344CB8AC3E}">
        <p14:creationId xmlns:p14="http://schemas.microsoft.com/office/powerpoint/2010/main" val="2558538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68B852-482B-5542-BBAA-F5D65FB9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8" y="116378"/>
            <a:ext cx="12252960" cy="108065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СЦЕНАРИИ РАЗГОВОРА – ТЫЛ АГЕНТА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AFF772-2C6C-454E-B621-AD9A215E1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3" y="1197032"/>
            <a:ext cx="11737570" cy="5486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Договор заключать не буду. Договор с агентами не подписываю – 5 в книге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B050"/>
                </a:solidFill>
              </a:rPr>
              <a:t>Сценарий 2</a:t>
            </a:r>
          </a:p>
          <a:p>
            <a:pPr marL="0" indent="0" algn="ctr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- Иван, я вам ничего подписывать и не предлагаю. Кстати, сегодня вечером я буду в соседнем доме встречаться с собственником, как вам, если я сегодня в 19 часов к вам загляну в гости? </a:t>
            </a:r>
          </a:p>
        </p:txBody>
      </p:sp>
    </p:spTree>
    <p:extLst>
      <p:ext uri="{BB962C8B-B14F-4D97-AF65-F5344CB8AC3E}">
        <p14:creationId xmlns:p14="http://schemas.microsoft.com/office/powerpoint/2010/main" val="1991175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68B852-482B-5542-BBAA-F5D65FB9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8" y="116378"/>
            <a:ext cx="12252960" cy="108065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СЦЕНАРИИ РАЗГОВОРА – ТЫЛ АГЕНТА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AFF772-2C6C-454E-B621-AD9A215E1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3" y="1197032"/>
            <a:ext cx="11737570" cy="5486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6. Я уже работаю с двумя агентами, третий мне не нужен/у меня уже несколько агентов занимаются продажей, больше мне агентов не нужно – 4 в книге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B050"/>
                </a:solidFill>
              </a:rPr>
              <a:t>Сценарий 1</a:t>
            </a:r>
          </a:p>
          <a:p>
            <a:pPr marL="0" indent="0" algn="ctr">
              <a:buNone/>
            </a:pPr>
            <a:endParaRPr lang="ru-RU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>
                <a:solidFill>
                  <a:srgbClr val="002060"/>
                </a:solidFill>
              </a:rPr>
              <a:t>Да, понимаю вас Иван, спасибо, что говорите про ваших агентов, я не собираюсь быть третьим агентом, который не продал вашу квартиру, моя задача, посмотреть квартиру и понять кому из моих покупателей я могу ее предложить </a:t>
            </a:r>
            <a:r>
              <a:rPr lang="ru-RU" dirty="0">
                <a:solidFill>
                  <a:schemeClr val="accent2"/>
                </a:solidFill>
                <a:effectLst/>
              </a:rPr>
              <a:t>(и закрываем на встречу </a:t>
            </a:r>
            <a:r>
              <a:rPr lang="ru-RU" dirty="0" err="1">
                <a:solidFill>
                  <a:schemeClr val="accent2"/>
                </a:solidFill>
                <a:effectLst/>
              </a:rPr>
              <a:t>см.выше</a:t>
            </a:r>
            <a:r>
              <a:rPr lang="ru-RU" dirty="0">
                <a:solidFill>
                  <a:schemeClr val="accent2"/>
                </a:solidFill>
                <a:effectLst/>
              </a:rPr>
              <a:t>)</a:t>
            </a:r>
            <a:endParaRPr lang="ru-RU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97600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68B852-482B-5542-BBAA-F5D65FB9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8" y="116378"/>
            <a:ext cx="12252960" cy="108065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СЦЕНАРИИ РАЗГОВОРА – ТЫЛ АГЕНТА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AFF772-2C6C-454E-B621-AD9A215E1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3" y="1197032"/>
            <a:ext cx="11737570" cy="5486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Я уже работаю с двумя агентами, третий мне не нужен/у меня уже несколько агентов занимаются продажей, больше мне агентов не нужно – 4 в книге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B050"/>
                </a:solidFill>
              </a:rPr>
              <a:t>Сценарий 2</a:t>
            </a:r>
          </a:p>
          <a:p>
            <a:pPr marL="0" indent="0" algn="ctr">
              <a:buNone/>
            </a:pPr>
            <a:endParaRPr lang="ru-RU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>
                <a:solidFill>
                  <a:srgbClr val="002060"/>
                </a:solidFill>
              </a:rPr>
              <a:t>Отлично/Хорошо, что уже работаете, с двумя агентами, я буду агентом, который продаст вашу квартиру, если встречусь с вами и посмотрю ее лично, а вам кстати нужно ее продать? 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-Ответ: нужно, мои агенты и продают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>
                <a:solidFill>
                  <a:srgbClr val="002060"/>
                </a:solidFill>
              </a:rPr>
              <a:t>Поняла, что нужно продать, тогда сегодня в 17 или 18 асов покажете квартиру?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043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D29510-8FC3-0848-A237-BDD27EA1D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64276" y="-299258"/>
            <a:ext cx="14264639" cy="152954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ЗАЧЕМ МНЕ ЗВОНКИ ИЛИ КАКАЯ МОЯ НАГРАДА ЗА СМЕЛОСТЬ?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FE1BEB-D973-FB41-B1FC-AB0E0095E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131" y="814648"/>
            <a:ext cx="11720945" cy="5852160"/>
          </a:xfrm>
        </p:spPr>
        <p:txBody>
          <a:bodyPr>
            <a:normAutofit fontScale="62500" lnSpcReduction="20000"/>
          </a:bodyPr>
          <a:lstStyle/>
          <a:p>
            <a:pPr marL="0" lvl="0" indent="0" fontAlgn="base">
              <a:buNone/>
            </a:pPr>
            <a:endParaRPr lang="ru-RU" sz="3400" dirty="0"/>
          </a:p>
          <a:p>
            <a:pPr marL="0" lvl="0" indent="0" fontAlgn="base">
              <a:buNone/>
            </a:pPr>
            <a:r>
              <a:rPr lang="ru-RU" sz="3400" dirty="0">
                <a:solidFill>
                  <a:srgbClr val="002060"/>
                </a:solidFill>
              </a:rPr>
              <a:t>1. Стабильный высокий доход. Который можно прогнозировать и строить планы на год. «Сделка – это, не случайность, а закономерный и неизбежный результат конкретных действий.» Александр Санкин.</a:t>
            </a:r>
          </a:p>
          <a:p>
            <a:pPr marL="0" lvl="0" indent="0" fontAlgn="base">
              <a:buNone/>
            </a:pPr>
            <a:r>
              <a:rPr lang="ru-RU" sz="3400" dirty="0">
                <a:solidFill>
                  <a:srgbClr val="002060"/>
                </a:solidFill>
              </a:rPr>
              <a:t>2. Новое качество и стиль жизни. Вы сможете позволить себе всё, что угодно и жить той жизнью, которая нравится.</a:t>
            </a:r>
          </a:p>
          <a:p>
            <a:pPr marL="0" lvl="0" indent="0" fontAlgn="base">
              <a:buNone/>
            </a:pPr>
            <a:r>
              <a:rPr lang="ru-RU" sz="3400" dirty="0">
                <a:solidFill>
                  <a:srgbClr val="002060"/>
                </a:solidFill>
              </a:rPr>
              <a:t>3. Хорошее настроение. Вы каждый день будете испытывать радость и восторг, как после спортивной тренировки.</a:t>
            </a:r>
          </a:p>
          <a:p>
            <a:pPr marL="0" lvl="0" indent="0" fontAlgn="base">
              <a:buNone/>
            </a:pPr>
            <a:r>
              <a:rPr lang="ru-RU" sz="3400" dirty="0">
                <a:solidFill>
                  <a:srgbClr val="002060"/>
                </a:solidFill>
              </a:rPr>
              <a:t>4. Самоуважение. Вы почувствуете гордость за самого себя.</a:t>
            </a:r>
          </a:p>
          <a:p>
            <a:pPr marL="0" lvl="0" indent="0" fontAlgn="base">
              <a:buNone/>
            </a:pPr>
            <a:r>
              <a:rPr lang="ru-RU" sz="3400" dirty="0">
                <a:solidFill>
                  <a:srgbClr val="002060"/>
                </a:solidFill>
              </a:rPr>
              <a:t>5. Удовольствие от работы. Жизнь перестанет делиться на рабочее и не рабочее время.</a:t>
            </a:r>
          </a:p>
          <a:p>
            <a:pPr marL="0" lvl="0" indent="0" fontAlgn="base">
              <a:buNone/>
            </a:pPr>
            <a:r>
              <a:rPr lang="ru-RU" sz="3400" dirty="0">
                <a:solidFill>
                  <a:srgbClr val="002060"/>
                </a:solidFill>
              </a:rPr>
              <a:t>6. Жизнь в состоянии потока.</a:t>
            </a:r>
          </a:p>
          <a:p>
            <a:pPr marL="0" lvl="0" indent="0" fontAlgn="base">
              <a:buNone/>
            </a:pPr>
            <a:r>
              <a:rPr lang="ru-RU" sz="3400" dirty="0">
                <a:solidFill>
                  <a:srgbClr val="002060"/>
                </a:solidFill>
              </a:rPr>
              <a:t>7. Вы купите себе и близким всё, что пожелаете. Машины, квартиры, яхты, путешествия, новые интересные бизнесы, рестораны, </a:t>
            </a:r>
            <a:r>
              <a:rPr lang="ru-RU" sz="3400" dirty="0" err="1">
                <a:solidFill>
                  <a:srgbClr val="002060"/>
                </a:solidFill>
              </a:rPr>
              <a:t>spa</a:t>
            </a:r>
            <a:r>
              <a:rPr lang="ru-RU" sz="3400" dirty="0">
                <a:solidFill>
                  <a:srgbClr val="002060"/>
                </a:solidFill>
              </a:rPr>
              <a:t>-уход, обучение детей в лучших школах и университетах мира.</a:t>
            </a:r>
          </a:p>
          <a:p>
            <a:pPr marL="0" lvl="0" indent="0" fontAlgn="base">
              <a:buNone/>
            </a:pPr>
            <a:r>
              <a:rPr lang="ru-RU" sz="3400" dirty="0">
                <a:solidFill>
                  <a:srgbClr val="002060"/>
                </a:solidFill>
              </a:rPr>
              <a:t>8. Репутация эксперта. Вы прославитесь и станете известным. На вас будут равняться другие агенты по недвижимости, ваш пример успеха вдохновит и изменит судьбы многих других людей. Вы оставите свой след в наследии и сделаете вклад в мир. </a:t>
            </a:r>
          </a:p>
          <a:p>
            <a:pPr marL="0" lvl="0" indent="0" fontAlgn="base">
              <a:buNone/>
            </a:pPr>
            <a:r>
              <a:rPr lang="ru-RU" sz="3400" dirty="0">
                <a:solidFill>
                  <a:srgbClr val="002060"/>
                </a:solidFill>
              </a:rPr>
              <a:t>9. Новое окружение успеха. Вы будете общаться с самыми интересными, позитивными и богатыми людьми.</a:t>
            </a:r>
          </a:p>
          <a:p>
            <a:pPr marL="0" lvl="0" indent="0" fontAlgn="base">
              <a:buNone/>
            </a:pPr>
            <a:r>
              <a:rPr lang="ru-RU" sz="3400" dirty="0">
                <a:solidFill>
                  <a:srgbClr val="002060"/>
                </a:solidFill>
              </a:rPr>
              <a:t>10. Теперь для вас доступно всё самое лучшее. Продукты, одежда, квартиры, отели, обучение у самых лучших тренеров и наставников.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48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68B852-482B-5542-BBAA-F5D65FB9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8" y="116378"/>
            <a:ext cx="12252960" cy="108065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СЦЕНАРИИ РАЗГОВОРА – ТЫЛ АГЕНТА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AFF772-2C6C-454E-B621-AD9A215E1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3" y="1197032"/>
            <a:ext cx="11737570" cy="548640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000" dirty="0">
                <a:solidFill>
                  <a:srgbClr val="C00000"/>
                </a:solidFill>
              </a:rPr>
              <a:t>7. Я уже работаю с крупным агентством (лидером рынка) – 3 в книге</a:t>
            </a:r>
          </a:p>
          <a:p>
            <a:pPr marL="0" indent="0" algn="ctr">
              <a:buNone/>
            </a:pPr>
            <a:r>
              <a:rPr lang="ru-RU" sz="3000" dirty="0">
                <a:solidFill>
                  <a:srgbClr val="00B050"/>
                </a:solidFill>
              </a:rPr>
              <a:t>Сценарий 1</a:t>
            </a:r>
          </a:p>
          <a:p>
            <a:pPr marL="0" indent="0">
              <a:buNone/>
            </a:pPr>
            <a:endParaRPr lang="ru-RU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- Да, хорошо, Иван, а почему вы тогда самостоятельно принимаете звонки?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- Ответ: а я помогаю своему агенту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>
                <a:solidFill>
                  <a:srgbClr val="002060"/>
                </a:solidFill>
              </a:rPr>
              <a:t>Зачем помогаете? 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- Просто помогаю, вам какое дело?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- Вы помогаете, чтобы она быстрее продалась?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- Ответ: да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>
                <a:solidFill>
                  <a:srgbClr val="002060"/>
                </a:solidFill>
              </a:rPr>
              <a:t>Поняла вас, Иван, в таком случае покажите мне квартиру, чтобы я грамотно могла презентовать ее, зная все плюсы и минусы. Это ускорит продажу и избавит вас от нецелевых показов. Сегодня в 17 или 18 часов покажете квартиру мне?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482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68B852-482B-5542-BBAA-F5D65FB9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182881"/>
            <a:ext cx="12119956" cy="6151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СЦЕНАРИИ РАЗГОВОРА – ТЫЛ АГЕНТА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AFF772-2C6C-454E-B621-AD9A215E1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980902"/>
            <a:ext cx="11737571" cy="570253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300" dirty="0">
                <a:solidFill>
                  <a:srgbClr val="C00000"/>
                </a:solidFill>
              </a:rPr>
              <a:t>8. Зачем мне с вами встречаться? У меня есть полное описание и качественные фотографии на сайте/посмотрите фотографии в объявлении/в рекламе уже есть фотографии, там и смотрите – 3 в книге</a:t>
            </a:r>
          </a:p>
          <a:p>
            <a:pPr marL="0" indent="0" algn="ctr">
              <a:buNone/>
            </a:pPr>
            <a:r>
              <a:rPr lang="ru-RU" sz="3300" dirty="0">
                <a:solidFill>
                  <a:srgbClr val="00B050"/>
                </a:solidFill>
              </a:rPr>
              <a:t>Сценарий 1</a:t>
            </a:r>
            <a:endParaRPr lang="ru-RU" dirty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Согласна с вами, Иван, фотографии у вас действительно красивые и информативные, при этом есть ряд дополнительных нюансов и вопросов, которые я смогу прояснить, побывав и увидев лично вашу квартиру.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Например, форму окон, энергетику квартиры, запахи в квартире, вид из окон, расположение входной двери, насколько тепло в квартире, звукоизоляцию, реальное количество света в квартире, какого уровня парадная, как комнаты расположены относительно друг друга, общее состояние ремонта, фасада, удобство парковки, где парковать машину, как расположена входная дверь на лестничной площадке относительно других, с какой стороны вход по фен </a:t>
            </a:r>
            <a:r>
              <a:rPr lang="ru-RU" dirty="0" err="1">
                <a:solidFill>
                  <a:srgbClr val="002060"/>
                </a:solidFill>
              </a:rPr>
              <a:t>шуй</a:t>
            </a:r>
            <a:r>
              <a:rPr lang="ru-RU" dirty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Мы продавали квартиры в этом районе и например, в элитном доме парадная была как в массовом сегменте, покупатель из-за этого квартиру не купил, поэтому надо заранее подготовиться к показам, я настроена, не просто посмотреть, а продать квартиру.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Есть много деталей которые нужно прояснить, чтобы покупатели приняли решение! Чем лучше я буду это понимать, тем лучше я смогу презентовать квартиру и убедить покупателя купить именно вашу квартиру, поэтому сегодня в 17 или 18 часов покажете квартиру мне?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0359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68B852-482B-5542-BBAA-F5D65FB9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182881"/>
            <a:ext cx="12119956" cy="6151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СЦЕНАРИИ РАЗГОВОРА – ТЫЛ АГЕНТА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AFF772-2C6C-454E-B621-AD9A215E1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980902"/>
            <a:ext cx="11737571" cy="570253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rgbClr val="C00000"/>
                </a:solidFill>
              </a:rPr>
              <a:t>9. Я сам рекламирую на всех сайтах, что и вы и даже ЕМЛС знаю. Сам умею продавать. Сам продаю свои квартиры – 2 в книге</a:t>
            </a:r>
          </a:p>
          <a:p>
            <a:pPr marL="0" indent="0" algn="ctr">
              <a:buNone/>
            </a:pPr>
            <a:r>
              <a:rPr lang="ru-RU" sz="3300" dirty="0">
                <a:solidFill>
                  <a:srgbClr val="00B050"/>
                </a:solidFill>
              </a:rPr>
              <a:t>Сценарий 1</a:t>
            </a:r>
            <a:endParaRPr lang="ru-RU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- Здорово, приятно иметь дело с профессионалом, получается, что вы умеете продавать недвижимость в новой реальности, когда покупатели боятся приходить на просмотр, когда не хотят расставаться с деньгами, понимают, что цены на вторичное жилье, с высокой вероятность продолжат снижаться, так вы агент получается?)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(легкая, не ерническая улыбка)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/>
                </a:solidFill>
              </a:rPr>
              <a:t>- Ответ: нет, не агент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- Тогда тем более нам надо с вами встречаться если вы решили продать вашу квартиру, сегодня в 17 или 18 часов покажете квартиру?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58932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68B852-482B-5542-BBAA-F5D65FB9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332509"/>
            <a:ext cx="12119956" cy="86452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СЦЕНАРИИ РАЗГОВОРА – ТЫЛ АГЕНТА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AFF772-2C6C-454E-B621-AD9A215E1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1596044"/>
            <a:ext cx="11737571" cy="50042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10. Я сам агент по недвижимости. 10 лет на рынке, 15 лет на рынке. Помощь в продаже не нужна - 2 в книге</a:t>
            </a:r>
          </a:p>
          <a:p>
            <a:pPr marL="0" indent="0" algn="ctr">
              <a:buNone/>
            </a:pPr>
            <a:r>
              <a:rPr lang="ru-RU" sz="3300" dirty="0">
                <a:solidFill>
                  <a:srgbClr val="00B050"/>
                </a:solidFill>
              </a:rPr>
              <a:t>Сценарий 1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2060"/>
                </a:solidFill>
              </a:rPr>
              <a:t>Понимаю, учитываю ваш опыт, динозаврам в недвижимости не просто сейчас (яйцо курицу не учит))) уважаю ваш профессионализм. </a:t>
            </a:r>
            <a:r>
              <a:rPr lang="ru-RU" dirty="0">
                <a:solidFill>
                  <a:schemeClr val="accent2"/>
                </a:solidFill>
              </a:rPr>
              <a:t>(короткая пауза)</a:t>
            </a: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А теперь по делу, уверена, что и инновационные методы продажи вы тоже знаете, как вам идея продать вашу квартиру за месяц по максимальной цене?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/>
                </a:solidFill>
              </a:rPr>
              <a:t>- Ответ: я все фишки ваши знаю, сам работал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- Вот и хорошо, Иван, это упростит нам с вами диалог, вы когда сможете показать сегодня квартиру в 17 или 19 часов?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1376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68B852-482B-5542-BBAA-F5D65FB9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332509"/>
            <a:ext cx="12119956" cy="86452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СЦЕНАРИИ РАЗГОВОРА – ТЫЛ АГЕНТА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AFF772-2C6C-454E-B621-AD9A215E1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1596044"/>
            <a:ext cx="11737571" cy="50042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11. Вы агент? (положили трубку или заблокировали) - 7 в книге</a:t>
            </a:r>
          </a:p>
          <a:p>
            <a:pPr marL="0" indent="0" algn="ctr">
              <a:buNone/>
            </a:pPr>
            <a:endParaRPr lang="ru-RU" sz="3300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B050"/>
                </a:solidFill>
              </a:rPr>
              <a:t>Сценарий 1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2"/>
                </a:solidFill>
              </a:rPr>
              <a:t>Перезваниваем два, три раза, если заблокировали, то звоним с другого номера и говорим: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- связь прервалась, звоню вам с личного, вы уже выпустили пар?))) Наверное, я в не самый удачный момент позвонила, попала под раздачу</a:t>
            </a:r>
          </a:p>
          <a:p>
            <a:pPr marL="0" indent="0" algn="ctr">
              <a:buNone/>
            </a:pPr>
            <a:endParaRPr lang="ru-RU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B050"/>
                </a:solidFill>
              </a:rPr>
              <a:t>Сценарий 2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- можно вам не скромный вопрос задам, скольких агентов, вы уже замочили по телефону?)))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4294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68B852-482B-5542-BBAA-F5D65FB9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332509"/>
            <a:ext cx="12119956" cy="86452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СЦЕНАРИИ РАЗГОВОРА – ТЫЛ АГЕНТА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AFF772-2C6C-454E-B621-AD9A215E1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1596044"/>
            <a:ext cx="11737571" cy="50042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12. Новостройка без отделки. Что там хотите посмотреть? (положили трубку или заблокировали)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B050"/>
                </a:solidFill>
              </a:rPr>
              <a:t>Сценарий 1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>
                <a:solidFill>
                  <a:srgbClr val="002060"/>
                </a:solidFill>
              </a:rPr>
              <a:t>Да, Иван, вы правы, так может казаться, что квартиру без отделки смотреть не нужно, еще некоторые собственники говорят, что по буклетам можно купить, как новостройки, которые на котловане строились, только вот вопрос к вам, Иван, вы ее продать хотите или </a:t>
            </a:r>
            <a:r>
              <a:rPr lang="ru-RU" dirty="0" err="1">
                <a:solidFill>
                  <a:srgbClr val="002060"/>
                </a:solidFill>
              </a:rPr>
              <a:t>попродавать</a:t>
            </a:r>
            <a:r>
              <a:rPr lang="ru-RU" dirty="0">
                <a:solidFill>
                  <a:srgbClr val="002060"/>
                </a:solidFill>
              </a:rPr>
              <a:t>?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- Ответ: продать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- Тогда давайте не будем терять время, Иван, встретимся сегодня, чтобы уже завтра предложить вашу квартиру покупателям, и чтобы она была продана в кратчайшие сроки по максимальной цене</a:t>
            </a:r>
          </a:p>
          <a:p>
            <a:pPr marL="0" indent="0" algn="ctr">
              <a:buNone/>
            </a:pPr>
            <a:endParaRPr lang="ru-RU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20422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49B032-76B2-D44E-90A6-20F89DBFF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5019" y="-133004"/>
            <a:ext cx="12018819" cy="1958629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rgbClr val="C00000"/>
                </a:solidFill>
              </a:rPr>
              <a:t>ПОЛЮБИТЕ ВОЗРАЖЕНИЯ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AF0014-A344-374C-8F06-9E4771648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Реакция на возражения:</a:t>
            </a:r>
          </a:p>
          <a:p>
            <a:pPr marL="0" indent="0" algn="ctr">
              <a:buNone/>
            </a:pPr>
            <a:endParaRPr lang="ru-RU" dirty="0">
              <a:solidFill>
                <a:srgbClr val="002060"/>
              </a:solidFill>
            </a:endParaRPr>
          </a:p>
          <a:p>
            <a:pPr lvl="0" fontAlgn="base"/>
            <a:r>
              <a:rPr lang="ru-RU" dirty="0">
                <a:solidFill>
                  <a:srgbClr val="002060"/>
                </a:solidFill>
              </a:rPr>
              <a:t>разговаривайте, улыбайтесь, будьте спокойны эмоционально (тренировать себя)</a:t>
            </a:r>
          </a:p>
          <a:p>
            <a:pPr lvl="0" fontAlgn="base"/>
            <a:r>
              <a:rPr lang="ru-RU" dirty="0">
                <a:solidFill>
                  <a:srgbClr val="002060"/>
                </a:solidFill>
              </a:rPr>
              <a:t>говорите </a:t>
            </a:r>
            <a:r>
              <a:rPr lang="ru-RU">
                <a:solidFill>
                  <a:srgbClr val="002060"/>
                </a:solidFill>
              </a:rPr>
              <a:t>о возражениях, </a:t>
            </a:r>
            <a:r>
              <a:rPr lang="ru-RU" dirty="0">
                <a:solidFill>
                  <a:srgbClr val="002060"/>
                </a:solidFill>
              </a:rPr>
              <a:t>будьте внимательны</a:t>
            </a:r>
          </a:p>
          <a:p>
            <a:pPr lvl="0" fontAlgn="base"/>
            <a:r>
              <a:rPr lang="ru-RU" dirty="0">
                <a:solidFill>
                  <a:srgbClr val="002060"/>
                </a:solidFill>
              </a:rPr>
              <a:t>найдите тему, которая интересна клиенту</a:t>
            </a:r>
          </a:p>
          <a:p>
            <a:pPr lvl="0" fontAlgn="base"/>
            <a:r>
              <a:rPr lang="ru-RU" dirty="0">
                <a:solidFill>
                  <a:srgbClr val="002060"/>
                </a:solidFill>
              </a:rPr>
              <a:t>проявите к человеку искренний интерес, нужно глубоко вникнуть в него, понять, чем он живет</a:t>
            </a:r>
          </a:p>
          <a:p>
            <a:endParaRPr lang="ru-RU" dirty="0"/>
          </a:p>
        </p:txBody>
      </p:sp>
      <p:sp>
        <p:nvSpPr>
          <p:cNvPr id="4" name="Сердце 3">
            <a:extLst>
              <a:ext uri="{FF2B5EF4-FFF2-40B4-BE49-F238E27FC236}">
                <a16:creationId xmlns:a16="http://schemas.microsoft.com/office/drawing/2014/main" xmlns="" id="{71309E36-4A65-3A48-9B6C-3771E796EEB2}"/>
              </a:ext>
            </a:extLst>
          </p:cNvPr>
          <p:cNvSpPr/>
          <p:nvPr/>
        </p:nvSpPr>
        <p:spPr>
          <a:xfrm>
            <a:off x="9971454" y="197709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651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D90C0C-E34D-0D42-A441-D52CD13B2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ПРИЗОВИТЕ СЕБЯ В АРМИЮ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460C7C-BC74-CB48-9A99-707F56626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1512916"/>
            <a:ext cx="11405062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000" b="1" dirty="0">
                <a:solidFill>
                  <a:srgbClr val="C00000"/>
                </a:solidFill>
              </a:rPr>
              <a:t>Добровольно призовите себя  в армию на 2 года и трудитесь  в режиме «войны и бульдозера»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- На фронте солдаты не жалеют себя ради </a:t>
            </a:r>
            <a:r>
              <a:rPr lang="ru-RU" dirty="0" smtClean="0">
                <a:solidFill>
                  <a:srgbClr val="002060"/>
                </a:solidFill>
              </a:rPr>
              <a:t>победы.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 - Терпят некомфортные условия и при этом почти никогда не </a:t>
            </a:r>
            <a:r>
              <a:rPr lang="ru-RU" dirty="0" smtClean="0">
                <a:solidFill>
                  <a:srgbClr val="002060"/>
                </a:solidFill>
              </a:rPr>
              <a:t>болеют.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 - А бульдозер мощно, уверенно и без остановок движется вперед, снося любые препятствия на своём пути.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3651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5EE351-B68D-2F4C-AC9F-95429EC97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4646"/>
            <a:ext cx="10515600" cy="876041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u="sng" dirty="0">
                <a:solidFill>
                  <a:srgbClr val="002060"/>
                </a:solidFill>
              </a:rPr>
              <a:t>С уважением, </a:t>
            </a:r>
            <a:r>
              <a:rPr lang="ru-RU" sz="3100" dirty="0">
                <a:solidFill>
                  <a:srgbClr val="002060"/>
                </a:solidFill>
              </a:rPr>
              <a:t/>
            </a:r>
            <a:br>
              <a:rPr lang="ru-RU" sz="3100" dirty="0">
                <a:solidFill>
                  <a:srgbClr val="002060"/>
                </a:solidFill>
              </a:rPr>
            </a:br>
            <a:r>
              <a:rPr lang="ru-RU" sz="3100" u="sng" dirty="0">
                <a:solidFill>
                  <a:srgbClr val="002060"/>
                </a:solidFill>
              </a:rPr>
              <a:t>Первый аукционный бутик недвижимости </a:t>
            </a:r>
            <a:r>
              <a:rPr lang="en" sz="3100" u="sng" dirty="0">
                <a:solidFill>
                  <a:srgbClr val="002060"/>
                </a:solidFill>
              </a:rPr>
              <a:t>de luxe </a:t>
            </a:r>
            <a:r>
              <a:rPr lang="en" sz="3100" u="sng" dirty="0" err="1">
                <a:solidFill>
                  <a:srgbClr val="002060"/>
                </a:solidFill>
              </a:rPr>
              <a:t>Khokhlov&amp;Prokhorchuk</a:t>
            </a:r>
            <a:r>
              <a:rPr lang="en" dirty="0"/>
              <a:t/>
            </a:r>
            <a:br>
              <a:rPr lang="en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944A96-C9D6-4041-84D3-4CD2F94F9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sz="3000" dirty="0" smtClean="0">
                <a:solidFill>
                  <a:srgbClr val="C00000"/>
                </a:solidFill>
              </a:rPr>
              <a:t>Запишитесь на 6-ой поток </a:t>
            </a:r>
            <a:r>
              <a:rPr lang="en-US" sz="3000" dirty="0" smtClean="0">
                <a:solidFill>
                  <a:srgbClr val="C00000"/>
                </a:solidFill>
              </a:rPr>
              <a:t>#</a:t>
            </a:r>
            <a:r>
              <a:rPr lang="ru-RU" sz="3000" dirty="0" err="1">
                <a:solidFill>
                  <a:srgbClr val="C00000"/>
                </a:solidFill>
              </a:rPr>
              <a:t>марафоннапределе</a:t>
            </a:r>
            <a:r>
              <a:rPr lang="ru-RU" sz="3000" dirty="0">
                <a:solidFill>
                  <a:srgbClr val="C00000"/>
                </a:solidFill>
              </a:rPr>
              <a:t> </a:t>
            </a:r>
          </a:p>
          <a:p>
            <a:pPr marL="514350" indent="-514350">
              <a:buAutoNum type="arabicPeriod"/>
            </a:pPr>
            <a:r>
              <a:rPr lang="ru-RU" sz="3000" dirty="0" smtClean="0">
                <a:solidFill>
                  <a:srgbClr val="C00000"/>
                </a:solidFill>
              </a:rPr>
              <a:t>Закажите книгу «</a:t>
            </a:r>
            <a:r>
              <a:rPr lang="ru-RU" sz="3000" dirty="0" err="1" smtClean="0">
                <a:solidFill>
                  <a:srgbClr val="C00000"/>
                </a:solidFill>
              </a:rPr>
              <a:t>Антибедность</a:t>
            </a:r>
            <a:r>
              <a:rPr lang="ru-RU" sz="3000" dirty="0" smtClean="0">
                <a:solidFill>
                  <a:srgbClr val="C00000"/>
                </a:solidFill>
              </a:rPr>
              <a:t>» </a:t>
            </a:r>
            <a:r>
              <a:rPr lang="ru-RU" sz="3000" dirty="0">
                <a:solidFill>
                  <a:srgbClr val="C00000"/>
                </a:solidFill>
              </a:rPr>
              <a:t>- </a:t>
            </a:r>
            <a:r>
              <a:rPr lang="ru-RU" sz="3000" dirty="0" smtClean="0">
                <a:solidFill>
                  <a:srgbClr val="C00000"/>
                </a:solidFill>
              </a:rPr>
              <a:t>систему </a:t>
            </a:r>
            <a:r>
              <a:rPr lang="ru-RU" sz="3000" dirty="0">
                <a:solidFill>
                  <a:srgbClr val="C00000"/>
                </a:solidFill>
              </a:rPr>
              <a:t>агента по недвижимости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C00000"/>
                </a:solidFill>
              </a:rPr>
              <a:t>3</a:t>
            </a:r>
            <a:r>
              <a:rPr lang="ru-RU" sz="3000" dirty="0">
                <a:solidFill>
                  <a:srgbClr val="C00000"/>
                </a:solidFill>
              </a:rPr>
              <a:t>.   </a:t>
            </a:r>
            <a:r>
              <a:rPr lang="ru-RU" sz="3000" dirty="0" smtClean="0">
                <a:solidFill>
                  <a:srgbClr val="C00000"/>
                </a:solidFill>
              </a:rPr>
              <a:t>Купите </a:t>
            </a:r>
            <a:r>
              <a:rPr lang="en-US" sz="3000" dirty="0" smtClean="0">
                <a:solidFill>
                  <a:srgbClr val="C00000"/>
                </a:solidFill>
              </a:rPr>
              <a:t>www</a:t>
            </a:r>
            <a:r>
              <a:rPr lang="ru-RU" sz="3000" dirty="0" smtClean="0">
                <a:solidFill>
                  <a:srgbClr val="C00000"/>
                </a:solidFill>
              </a:rPr>
              <a:t>.</a:t>
            </a:r>
            <a:r>
              <a:rPr lang="ru-RU" sz="3000" dirty="0" err="1" smtClean="0">
                <a:solidFill>
                  <a:srgbClr val="C00000"/>
                </a:solidFill>
              </a:rPr>
              <a:t>ежедневникриелтора.рф</a:t>
            </a:r>
            <a:r>
              <a:rPr lang="ru-RU" sz="3000" dirty="0" smtClean="0">
                <a:solidFill>
                  <a:srgbClr val="C00000"/>
                </a:solidFill>
              </a:rPr>
              <a:t> </a:t>
            </a:r>
            <a:r>
              <a:rPr lang="ru-RU" sz="3000" dirty="0" smtClean="0">
                <a:solidFill>
                  <a:srgbClr val="C00000"/>
                </a:solidFill>
              </a:rPr>
              <a:t>«Д</a:t>
            </a:r>
            <a:r>
              <a:rPr lang="ru-RU" sz="3000" dirty="0" smtClean="0">
                <a:solidFill>
                  <a:srgbClr val="C00000"/>
                </a:solidFill>
              </a:rPr>
              <a:t>елай </a:t>
            </a:r>
            <a:r>
              <a:rPr lang="ru-RU" sz="3000" dirty="0">
                <a:solidFill>
                  <a:srgbClr val="C00000"/>
                </a:solidFill>
              </a:rPr>
              <a:t>и богатей </a:t>
            </a:r>
            <a:r>
              <a:rPr lang="ru-RU" sz="3000" dirty="0" smtClean="0">
                <a:solidFill>
                  <a:srgbClr val="C00000"/>
                </a:solidFill>
              </a:rPr>
              <a:t>2020</a:t>
            </a:r>
            <a:r>
              <a:rPr lang="ru-RU" sz="3000" dirty="0" smtClean="0">
                <a:solidFill>
                  <a:srgbClr val="C00000"/>
                </a:solidFill>
              </a:rPr>
              <a:t>» и начините действовать уже с 1 июня 2020</a:t>
            </a:r>
            <a:endParaRPr lang="ru-RU" sz="3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3000" dirty="0">
                <a:solidFill>
                  <a:srgbClr val="C00000"/>
                </a:solidFill>
              </a:rPr>
              <a:t>4.   </a:t>
            </a:r>
            <a:r>
              <a:rPr lang="ru-RU" sz="3000" dirty="0" smtClean="0">
                <a:solidFill>
                  <a:srgbClr val="C00000"/>
                </a:solidFill>
              </a:rPr>
              <a:t>Посмот</a:t>
            </a:r>
            <a:r>
              <a:rPr lang="ru-RU" sz="3000" dirty="0" smtClean="0">
                <a:solidFill>
                  <a:srgbClr val="C00000"/>
                </a:solidFill>
              </a:rPr>
              <a:t>рите в записи </a:t>
            </a:r>
            <a:r>
              <a:rPr lang="en-US" sz="3000" dirty="0" smtClean="0">
                <a:solidFill>
                  <a:srgbClr val="C00000"/>
                </a:solidFill>
              </a:rPr>
              <a:t>#</a:t>
            </a:r>
            <a:r>
              <a:rPr lang="ru-RU" sz="3000" dirty="0" err="1">
                <a:solidFill>
                  <a:srgbClr val="C00000"/>
                </a:solidFill>
              </a:rPr>
              <a:t>перезагрузкариелтора</a:t>
            </a:r>
            <a:endParaRPr lang="ru-RU" sz="3000" dirty="0">
              <a:solidFill>
                <a:srgbClr val="C00000"/>
              </a:solidFill>
            </a:endParaRPr>
          </a:p>
          <a:p>
            <a:pPr marL="514350" indent="-514350">
              <a:buAutoNum type="arabicPeriod" startAt="5"/>
            </a:pPr>
            <a:r>
              <a:rPr lang="ru-RU" sz="3000" smtClean="0">
                <a:solidFill>
                  <a:srgbClr val="C00000"/>
                </a:solidFill>
              </a:rPr>
              <a:t>Закажите персональную консультацию</a:t>
            </a:r>
            <a:endParaRPr lang="ru-RU" sz="3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dirty="0"/>
              <a:t> </a:t>
            </a:r>
            <a:endParaRPr lang="en-US" sz="3700" b="1" dirty="0"/>
          </a:p>
          <a:p>
            <a:pPr marL="0" indent="0">
              <a:buNone/>
            </a:pPr>
            <a:r>
              <a:rPr lang="ru-RU" sz="3700" b="1" dirty="0">
                <a:solidFill>
                  <a:srgbClr val="002060"/>
                </a:solidFill>
              </a:rPr>
              <a:t>Александр Хохлов 8 (921) 449 74 35 @</a:t>
            </a:r>
            <a:r>
              <a:rPr lang="ru-RU" sz="3700" b="1" dirty="0" err="1">
                <a:solidFill>
                  <a:srgbClr val="002060"/>
                </a:solidFill>
              </a:rPr>
              <a:t>wow.realty</a:t>
            </a:r>
            <a:endParaRPr lang="en-US" sz="37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700" b="1" dirty="0">
                <a:solidFill>
                  <a:srgbClr val="002060"/>
                </a:solidFill>
              </a:rPr>
              <a:t>Ирина </a:t>
            </a:r>
            <a:r>
              <a:rPr lang="ru-RU" sz="3700" b="1" dirty="0" err="1">
                <a:solidFill>
                  <a:srgbClr val="002060"/>
                </a:solidFill>
              </a:rPr>
              <a:t>Прохорчук</a:t>
            </a:r>
            <a:r>
              <a:rPr lang="en-US" sz="3700" b="1" dirty="0">
                <a:solidFill>
                  <a:srgbClr val="002060"/>
                </a:solidFill>
              </a:rPr>
              <a:t> </a:t>
            </a:r>
            <a:r>
              <a:rPr lang="ru-RU" sz="3700" b="1" dirty="0">
                <a:solidFill>
                  <a:srgbClr val="002060"/>
                </a:solidFill>
              </a:rPr>
              <a:t>8 (953) 357 57 38 @</a:t>
            </a:r>
            <a:r>
              <a:rPr lang="ru-RU" sz="3700" b="1" dirty="0" err="1">
                <a:solidFill>
                  <a:srgbClr val="002060"/>
                </a:solidFill>
              </a:rPr>
              <a:t>irina_prokhorchuk</a:t>
            </a:r>
            <a:endParaRPr lang="ru-RU" sz="37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629ECBE-7FCE-3946-B09D-0E99B3A6C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65" y="0"/>
            <a:ext cx="2756939" cy="18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67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6F02B9-6A0D-5E42-A9EB-BB47470BD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831"/>
            <a:ext cx="10515600" cy="76427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ДЕЙСТВУЙ СИСТЕМНО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9E8842-6C28-C547-8B8A-BEB771FF6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193" y="887105"/>
            <a:ext cx="11696131" cy="5841241"/>
          </a:xfrm>
        </p:spPr>
        <p:txBody>
          <a:bodyPr>
            <a:normAutofit fontScale="55000" lnSpcReduction="20000"/>
          </a:bodyPr>
          <a:lstStyle/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sz="3300" dirty="0">
                <a:solidFill>
                  <a:srgbClr val="002060"/>
                </a:solidFill>
              </a:rPr>
              <a:t>Самое главное – системность действий, просто делать и получать результат. Меньше анализировать и больше делать. Делать простые действия каждый день.</a:t>
            </a:r>
          </a:p>
          <a:p>
            <a:r>
              <a:rPr lang="ru-RU" sz="3300" dirty="0">
                <a:solidFill>
                  <a:srgbClr val="002060"/>
                </a:solidFill>
              </a:rPr>
              <a:t>Будьте готовы заплатить цену за свой успех. И работайте с верными энтузиастами. Жажда действовать важнее опыта и знаний, чтобы создать свою сильную команду. </a:t>
            </a:r>
          </a:p>
          <a:p>
            <a:pPr marL="0" indent="0">
              <a:buNone/>
            </a:pPr>
            <a:r>
              <a:rPr lang="ru-RU" sz="3300" dirty="0">
                <a:solidFill>
                  <a:srgbClr val="002060"/>
                </a:solidFill>
              </a:rPr>
              <a:t>Поэтому:</a:t>
            </a:r>
          </a:p>
          <a:p>
            <a:pPr lvl="0" fontAlgn="base"/>
            <a:r>
              <a:rPr lang="ru-RU" sz="3300" dirty="0">
                <a:solidFill>
                  <a:srgbClr val="002060"/>
                </a:solidFill>
              </a:rPr>
              <a:t>научитесь видеть возможности и плюсы в непредсказуемости;</a:t>
            </a:r>
          </a:p>
          <a:p>
            <a:pPr lvl="0" fontAlgn="base"/>
            <a:r>
              <a:rPr lang="ru-RU" sz="3300" dirty="0">
                <a:solidFill>
                  <a:srgbClr val="002060"/>
                </a:solidFill>
              </a:rPr>
              <a:t>научитесь говорить людям «нет», прощайте обиды и не позволяйте другим манипулировать вами посредством чувства вины;</a:t>
            </a:r>
          </a:p>
          <a:p>
            <a:pPr lvl="0" fontAlgn="base"/>
            <a:r>
              <a:rPr lang="ru-RU" sz="3300" dirty="0">
                <a:solidFill>
                  <a:srgbClr val="002060"/>
                </a:solidFill>
              </a:rPr>
              <a:t>смело бросайте себя вперед навстречу возможностям;</a:t>
            </a:r>
          </a:p>
          <a:p>
            <a:pPr lvl="0" fontAlgn="base"/>
            <a:r>
              <a:rPr lang="ru-RU" sz="3300" dirty="0">
                <a:solidFill>
                  <a:srgbClr val="002060"/>
                </a:solidFill>
              </a:rPr>
              <a:t>полюбите риск и чувство неопределенности;	</a:t>
            </a:r>
          </a:p>
          <a:p>
            <a:pPr lvl="0" fontAlgn="base"/>
            <a:r>
              <a:rPr lang="ru-RU" sz="3300" dirty="0">
                <a:solidFill>
                  <a:srgbClr val="002060"/>
                </a:solidFill>
              </a:rPr>
              <a:t>никогда не сдавайтесь;</a:t>
            </a:r>
          </a:p>
          <a:p>
            <a:pPr lvl="0" fontAlgn="base"/>
            <a:r>
              <a:rPr lang="ru-RU" sz="3300" dirty="0">
                <a:solidFill>
                  <a:srgbClr val="002060"/>
                </a:solidFill>
              </a:rPr>
              <a:t>продолжайте непрерывное движение;</a:t>
            </a:r>
          </a:p>
          <a:p>
            <a:pPr lvl="0" fontAlgn="base"/>
            <a:r>
              <a:rPr lang="ru-RU" sz="3300" dirty="0">
                <a:solidFill>
                  <a:srgbClr val="002060"/>
                </a:solidFill>
              </a:rPr>
              <a:t>будьте привержены своим целям и мечтам;</a:t>
            </a:r>
          </a:p>
          <a:p>
            <a:pPr lvl="0" fontAlgn="base"/>
            <a:r>
              <a:rPr lang="ru-RU" sz="3300" dirty="0">
                <a:solidFill>
                  <a:srgbClr val="002060"/>
                </a:solidFill>
              </a:rPr>
              <a:t>научитесь держать удар, вставать с улыбкой после падений; </a:t>
            </a:r>
          </a:p>
          <a:p>
            <a:pPr lvl="0" fontAlgn="base"/>
            <a:r>
              <a:rPr lang="ru-RU" sz="3300" dirty="0">
                <a:solidFill>
                  <a:srgbClr val="002060"/>
                </a:solidFill>
              </a:rPr>
              <a:t>полюбите чувство страха и конфликты. В конфликтах высокий потенциал энергии, который станет вашим, как только вы выберете путь смело идти вперед туда, где страшно;</a:t>
            </a:r>
          </a:p>
          <a:p>
            <a:pPr lvl="0" fontAlgn="base"/>
            <a:r>
              <a:rPr lang="ru-RU" sz="3300" dirty="0">
                <a:solidFill>
                  <a:srgbClr val="002060"/>
                </a:solidFill>
              </a:rPr>
              <a:t>будьте готовы испытать любые чувства, просто принимайте их;</a:t>
            </a:r>
          </a:p>
          <a:p>
            <a:pPr lvl="0" fontAlgn="base"/>
            <a:r>
              <a:rPr lang="ru-RU" sz="3300" dirty="0">
                <a:solidFill>
                  <a:srgbClr val="002060"/>
                </a:solidFill>
              </a:rPr>
              <a:t>тренируйте свою эмоциональную смелость и выносливость</a:t>
            </a:r>
          </a:p>
          <a:p>
            <a:pPr marL="0" lvl="0" indent="0" fontAlgn="base">
              <a:buNone/>
            </a:pPr>
            <a:r>
              <a:rPr lang="ru-RU" sz="3300" b="1" dirty="0">
                <a:solidFill>
                  <a:srgbClr val="C00000"/>
                </a:solidFill>
              </a:rPr>
              <a:t>Даем вам слово, что по ту сторону страхов вас ждет все самое интересное. </a:t>
            </a:r>
            <a:endParaRPr lang="ru-RU" sz="3300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8034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E360AE-620F-0B44-813C-C9BFCC4BF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7" y="365125"/>
            <a:ext cx="11328399" cy="11080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В ПЕРЕГОВОРАХ ЧЕЛОВЕК МОЖЕТ ВЛИЯТЬ ТОЛЬКО НА СВОЕ СОСТОЯНИЕ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71A25F-D712-1547-B0DE-470565977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67" y="1825625"/>
            <a:ext cx="11015133" cy="4812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И все это дают звонки</a:t>
            </a:r>
            <a:r>
              <a:rPr lang="ru-RU" dirty="0" smtClean="0">
                <a:solidFill>
                  <a:srgbClr val="C00000"/>
                </a:solidFill>
              </a:rPr>
              <a:t>?</a:t>
            </a: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Чувство уверенности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Возможность планировать свой доход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Свобода выбора, с кем работать и что продавать (а не быть безотказным и брать всё подряд в работу по рекомендации)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Ключ к победе – принять решение действовать. Без сомнений и колебаний. Примите его прямо здесь и сейчас! И дайте себе слово никогда не сдаваться, идти до конца.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711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960BDF-0871-CC45-A667-8A3BFFAA1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ЦЕЛЬ ЗВОНКА - </a:t>
            </a:r>
            <a:r>
              <a:rPr lang="ru-RU" b="1" dirty="0" smtClean="0">
                <a:solidFill>
                  <a:srgbClr val="002060"/>
                </a:solidFill>
              </a:rPr>
              <a:t>ВСТРЕЧА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51067ED-1E62-354B-8D6A-BE1C487C9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Цель звонка </a:t>
            </a:r>
            <a:r>
              <a:rPr lang="ru-RU" dirty="0" smtClean="0">
                <a:solidFill>
                  <a:srgbClr val="002060"/>
                </a:solidFill>
              </a:rPr>
              <a:t>– встреча с </a:t>
            </a:r>
            <a:r>
              <a:rPr lang="ru-RU" dirty="0">
                <a:solidFill>
                  <a:srgbClr val="002060"/>
                </a:solidFill>
              </a:rPr>
              <a:t>собственником недвижимости. Назначить встречу не только с собственником недвижимости, но и со всеми лицами, принимающими </a:t>
            </a:r>
            <a:r>
              <a:rPr lang="ru-RU" dirty="0" smtClean="0">
                <a:solidFill>
                  <a:srgbClr val="002060"/>
                </a:solidFill>
              </a:rPr>
              <a:t>решение. 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Цель - помнить </a:t>
            </a:r>
            <a:r>
              <a:rPr lang="ru-RU" dirty="0" smtClean="0">
                <a:solidFill>
                  <a:srgbClr val="002060"/>
                </a:solidFill>
              </a:rPr>
              <a:t>цель. Никогда не продавайте услуги по телефону!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Успешен тот, кто обучается и делает ту работу, которую другие боятся делать.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055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0392A0CD-8085-1A49-975F-7829898248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702495"/>
              </p:ext>
            </p:extLst>
          </p:nvPr>
        </p:nvGraphicFramePr>
        <p:xfrm>
          <a:off x="450377" y="122830"/>
          <a:ext cx="4708477" cy="6456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Документ" r:id="rId3" imgW="7302500" imgH="9982200" progId="Word.Document.12">
                  <p:embed/>
                </p:oleObj>
              </mc:Choice>
              <mc:Fallback>
                <p:oleObj name="Документ" r:id="rId3" imgW="7302500" imgH="9982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0377" y="122830"/>
                        <a:ext cx="4708477" cy="6456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914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FB89A9-A144-8A4C-9059-DA06E69C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867" y="186268"/>
            <a:ext cx="10557933" cy="762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СТРАХИ И ТЕХНИКА РАБОТЫ СО СТРАХОМ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F152E6-EEA1-EE45-BD57-C3AD9888D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67" y="948268"/>
            <a:ext cx="11768666" cy="57403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C00000"/>
                </a:solidFill>
              </a:rPr>
              <a:t> 1. Нет/недостаточно положительного опыта</a:t>
            </a:r>
          </a:p>
          <a:p>
            <a:endParaRPr lang="ru-RU" dirty="0">
              <a:effectLst/>
            </a:endParaRPr>
          </a:p>
          <a:p>
            <a:pPr marL="0" indent="0">
              <a:buNone/>
            </a:pPr>
            <a:r>
              <a:rPr lang="ru-RU" dirty="0">
                <a:effectLst/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Как побороть страх? </a:t>
            </a:r>
            <a:r>
              <a:rPr lang="ru-RU" dirty="0">
                <a:solidFill>
                  <a:srgbClr val="002060"/>
                </a:solidFill>
              </a:rPr>
              <a:t>Практика. Практика. Практика! Ежедневно мы сталкиваемся с различными ситуациями, с разными людьми, получаем опыт. Как позитивный, так и негативный. </a:t>
            </a:r>
          </a:p>
          <a:p>
            <a:r>
              <a:rPr lang="ru-RU" dirty="0">
                <a:solidFill>
                  <a:srgbClr val="002060"/>
                </a:solidFill>
              </a:rPr>
              <a:t>Сосредоточьтесь на позитиве. ПОМНИТЕ - вы можете управлять только своим состоянием. </a:t>
            </a:r>
          </a:p>
          <a:p>
            <a:r>
              <a:rPr lang="ru-RU" dirty="0">
                <a:solidFill>
                  <a:srgbClr val="002060"/>
                </a:solidFill>
              </a:rPr>
              <a:t>Внедряйте различные методики, слова, стиль общения. Практикуйтесь, экспериментируйте. Практика - фундамент, который вы закладываете, чтобы перейти на новый уровень мастерства и жизни.</a:t>
            </a:r>
          </a:p>
          <a:p>
            <a:r>
              <a:rPr lang="ru-RU" dirty="0">
                <a:solidFill>
                  <a:srgbClr val="002060"/>
                </a:solidFill>
              </a:rPr>
              <a:t>Если перестать практиковаться хотя бы на один день, то страх с большой вероятностью, вернется и «съест» вас. Страх – это индикатор успеха. Если вы испытываете страх, значит вы развиваетесь</a:t>
            </a:r>
          </a:p>
          <a:p>
            <a:r>
              <a:rPr lang="ru-RU" dirty="0">
                <a:solidFill>
                  <a:srgbClr val="002060"/>
                </a:solidFill>
              </a:rPr>
              <a:t>Положительный опыт убивает страх.</a:t>
            </a:r>
          </a:p>
          <a:p>
            <a:r>
              <a:rPr lang="ru-RU" dirty="0">
                <a:solidFill>
                  <a:srgbClr val="002060"/>
                </a:solidFill>
              </a:rPr>
              <a:t>Просто знайте, если вы продолжите звонить, у вас будут встречи и договоры. </a:t>
            </a:r>
            <a:endParaRPr lang="ru-RU" dirty="0">
              <a:solidFill>
                <a:srgbClr val="002060"/>
              </a:solidFill>
              <a:effectLst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806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3D580A-FA01-1B46-A663-B17E72147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1"/>
            <a:ext cx="10557933" cy="74506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СТРАХ – ЭТО ИНДИКАТОР УСПЕХА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84ED2F-448D-9A46-BCC0-953F7B146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867" y="1286933"/>
            <a:ext cx="11768666" cy="535093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2. Неопределенность. Страх возникает, когда человек не знает, что сказать, у него нет плана, нет скрипта продажи услуги</a:t>
            </a:r>
          </a:p>
          <a:p>
            <a:pPr marL="0" indent="0" algn="ctr">
              <a:buNone/>
            </a:pP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Чувство уверенности появляется, когда есть четкий план разговора. Необходимо его разработать. Это приходит с опытом, поэтому не бойтесь пробовать, экспериментировать.</a:t>
            </a:r>
          </a:p>
          <a:p>
            <a:r>
              <a:rPr lang="ru-RU" dirty="0">
                <a:solidFill>
                  <a:srgbClr val="002060"/>
                </a:solidFill>
              </a:rPr>
              <a:t>Скрипт звонка убивает страх. Разработайте для себя свой план. Победоносный скрипт звонка и сценарии разговоров подготовили для вас. </a:t>
            </a:r>
          </a:p>
          <a:p>
            <a:r>
              <a:rPr lang="ru-RU" dirty="0">
                <a:solidFill>
                  <a:srgbClr val="002060"/>
                </a:solidFill>
              </a:rPr>
              <a:t>Но главное – это только ваши систематические действия, успех зависит только от вас.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7169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3057</Words>
  <Application>Microsoft Office PowerPoint</Application>
  <PresentationFormat>Произвольный</PresentationFormat>
  <Paragraphs>308</Paragraphs>
  <Slides>38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Тема Office</vt:lpstr>
      <vt:lpstr>Документ</vt:lpstr>
      <vt:lpstr>Кто мы такие?</vt:lpstr>
      <vt:lpstr>ПРО ЗВОНКИ </vt:lpstr>
      <vt:lpstr>ЗАЧЕМ МНЕ ЗВОНКИ ИЛИ КАКАЯ МОЯ НАГРАДА ЗА СМЕЛОСТЬ?</vt:lpstr>
      <vt:lpstr>ДЕЙСТВУЙ СИСТЕМНО</vt:lpstr>
      <vt:lpstr>В ПЕРЕГОВОРАХ ЧЕЛОВЕК МОЖЕТ ВЛИЯТЬ ТОЛЬКО НА СВОЕ СОСТОЯНИЕ </vt:lpstr>
      <vt:lpstr>ЦЕЛЬ ЗВОНКА - ВСТРЕЧА</vt:lpstr>
      <vt:lpstr>Презентация PowerPoint</vt:lpstr>
      <vt:lpstr>СТРАХИ И ТЕХНИКА РАБОТЫ СО СТРАХОМ</vt:lpstr>
      <vt:lpstr>СТРАХ – ЭТО ИНДИКАТОР УСПЕХА</vt:lpstr>
      <vt:lpstr>ОТКАЗ – ЭТО ПУТЬ К УСПЕХУ</vt:lpstr>
      <vt:lpstr>ЦЕЛЬ - СДЕЛКА</vt:lpstr>
      <vt:lpstr>ВЫБЕРИТЕ СЕБЯ</vt:lpstr>
      <vt:lpstr>СЕБЯ СРАВНИВАЙ ТОЛЬКО С СОБОЙ</vt:lpstr>
      <vt:lpstr>ВСЕМ НА ВАС ВСЕ РАВНО</vt:lpstr>
      <vt:lpstr>А ВДРУГ ЗАКЛЮЧУ ДОГОВОР?</vt:lpstr>
      <vt:lpstr>Презентация PowerPoint</vt:lpstr>
      <vt:lpstr>КАК ТЫ ДЕЛАЕШЬ ЭТО – ТАК ТЫ ДЕЛАЕШЬ ВСЕ</vt:lpstr>
      <vt:lpstr>СЦЕНАРИИ РАЗГОВОРА – ТЫЛ АГЕНТА</vt:lpstr>
      <vt:lpstr>СЦЕНАРИИ РАЗГОВОРА – ТЫЛ АГЕНТА</vt:lpstr>
      <vt:lpstr>СЦЕНАРИИ РАЗГОВОРА – ТЫЛ АГЕНТА</vt:lpstr>
      <vt:lpstr>СЦЕНАРИИ РАЗГОВОРА – ТЫЛ АГЕНТА</vt:lpstr>
      <vt:lpstr>СЦЕНАРИИ РАЗГОВОРА – ТЫЛ АГЕНТА</vt:lpstr>
      <vt:lpstr>СЦЕНАРИИ РАЗГОВОРА – ТЫЛ АГЕНТА</vt:lpstr>
      <vt:lpstr>СЦЕНАРИИ РАЗГОВОРА – ТЫЛ АГЕНТА</vt:lpstr>
      <vt:lpstr>СЦЕНАРИИ РАЗГОВОРА – ТЫЛ АГЕНТА</vt:lpstr>
      <vt:lpstr>СЦЕНАРИИ РАЗГОВОРА – ТЫЛ АГЕНТА</vt:lpstr>
      <vt:lpstr>СЦЕНАРИИ РАЗГОВОРА – ТЫЛ АГЕНТА</vt:lpstr>
      <vt:lpstr>СЦЕНАРИИ РАЗГОВОРА – ТЫЛ АГЕНТА</vt:lpstr>
      <vt:lpstr>СЦЕНАРИИ РАЗГОВОРА – ТЫЛ АГЕНТА</vt:lpstr>
      <vt:lpstr>СЦЕНАРИИ РАЗГОВОРА – ТЫЛ АГЕНТА</vt:lpstr>
      <vt:lpstr>СЦЕНАРИИ РАЗГОВОРА – ТЫЛ АГЕНТА</vt:lpstr>
      <vt:lpstr>СЦЕНАРИИ РАЗГОВОРА – ТЫЛ АГЕНТА</vt:lpstr>
      <vt:lpstr>СЦЕНАРИИ РАЗГОВОРА – ТЫЛ АГЕНТА</vt:lpstr>
      <vt:lpstr>СЦЕНАРИИ РАЗГОВОРА – ТЫЛ АГЕНТА</vt:lpstr>
      <vt:lpstr>СЦЕНАРИИ РАЗГОВОРА – ТЫЛ АГЕНТА</vt:lpstr>
      <vt:lpstr>ПОЛЮБИТЕ ВОЗРАЖЕНИЯ</vt:lpstr>
      <vt:lpstr>ПРИЗОВИТЕ СЕБЯ В АРМИЮ</vt:lpstr>
      <vt:lpstr>С уважением,  Первый аукционный бутик недвижимости de luxe Khokhlov&amp;Prokhorchuk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ЗВОНКИ </dc:title>
  <dc:creator>Пользователь Microsoft Office</dc:creator>
  <cp:lastModifiedBy>MacroMir-8</cp:lastModifiedBy>
  <cp:revision>43</cp:revision>
  <dcterms:created xsi:type="dcterms:W3CDTF">2020-05-27T02:56:31Z</dcterms:created>
  <dcterms:modified xsi:type="dcterms:W3CDTF">2020-05-27T14:06:49Z</dcterms:modified>
</cp:coreProperties>
</file>